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6" r:id="rId1"/>
  </p:sldMasterIdLst>
  <p:sldIdLst>
    <p:sldId id="257" r:id="rId2"/>
    <p:sldId id="258" r:id="rId3"/>
    <p:sldId id="259" r:id="rId4"/>
    <p:sldId id="274" r:id="rId5"/>
    <p:sldId id="280" r:id="rId6"/>
    <p:sldId id="276" r:id="rId7"/>
    <p:sldId id="281" r:id="rId8"/>
    <p:sldId id="277" r:id="rId9"/>
    <p:sldId id="278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128" y="5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810"/>
              </a:lnSpc>
            </a:pPr>
            <a:r>
              <a:rPr lang="en-US" spc="-5" smtClean="0"/>
              <a:t>Visit </a:t>
            </a:r>
            <a:r>
              <a:rPr lang="en-US" smtClean="0"/>
              <a:t>: </a:t>
            </a:r>
            <a:r>
              <a:rPr lang="en-US" spc="-5" smtClean="0"/>
              <a:t>python.mykvs.in </a:t>
            </a:r>
            <a:r>
              <a:rPr lang="en-US" spc="-15" smtClean="0"/>
              <a:t>for </a:t>
            </a:r>
            <a:r>
              <a:rPr lang="en-US" spc="-5" smtClean="0"/>
              <a:t>regular</a:t>
            </a:r>
            <a:r>
              <a:rPr lang="en-US" spc="-10" smtClean="0"/>
              <a:t> updates</a:t>
            </a:r>
            <a:endParaRPr lang="en-US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8489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810"/>
              </a:lnSpc>
            </a:pPr>
            <a:r>
              <a:rPr lang="en-US" spc="-5" smtClean="0"/>
              <a:t>Visit </a:t>
            </a:r>
            <a:r>
              <a:rPr lang="en-US" smtClean="0"/>
              <a:t>: </a:t>
            </a:r>
            <a:r>
              <a:rPr lang="en-US" spc="-5" smtClean="0"/>
              <a:t>python.mykvs.in </a:t>
            </a:r>
            <a:r>
              <a:rPr lang="en-US" spc="-15" smtClean="0"/>
              <a:t>for </a:t>
            </a:r>
            <a:r>
              <a:rPr lang="en-US" spc="-5" smtClean="0"/>
              <a:t>regular</a:t>
            </a:r>
            <a:r>
              <a:rPr lang="en-US" spc="-10" smtClean="0"/>
              <a:t> updates</a:t>
            </a:r>
            <a:endParaRPr lang="en-US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7434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810"/>
              </a:lnSpc>
            </a:pPr>
            <a:r>
              <a:rPr lang="en-US" spc="-5" smtClean="0"/>
              <a:t>Visit </a:t>
            </a:r>
            <a:r>
              <a:rPr lang="en-US" smtClean="0"/>
              <a:t>: </a:t>
            </a:r>
            <a:r>
              <a:rPr lang="en-US" spc="-5" smtClean="0"/>
              <a:t>python.mykvs.in </a:t>
            </a:r>
            <a:r>
              <a:rPr lang="en-US" spc="-15" smtClean="0"/>
              <a:t>for </a:t>
            </a:r>
            <a:r>
              <a:rPr lang="en-US" spc="-5" smtClean="0"/>
              <a:t>regular</a:t>
            </a:r>
            <a:r>
              <a:rPr lang="en-US" spc="-10" smtClean="0"/>
              <a:t> updates</a:t>
            </a:r>
            <a:endParaRPr lang="en-US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991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810"/>
              </a:lnSpc>
            </a:pPr>
            <a:r>
              <a:rPr lang="en-US" spc="-5" smtClean="0"/>
              <a:t>Visit </a:t>
            </a:r>
            <a:r>
              <a:rPr lang="en-US" smtClean="0"/>
              <a:t>: </a:t>
            </a:r>
            <a:r>
              <a:rPr lang="en-US" spc="-5" smtClean="0"/>
              <a:t>python.mykvs.in </a:t>
            </a:r>
            <a:r>
              <a:rPr lang="en-US" spc="-15" smtClean="0"/>
              <a:t>for </a:t>
            </a:r>
            <a:r>
              <a:rPr lang="en-US" spc="-5" smtClean="0"/>
              <a:t>regular</a:t>
            </a:r>
            <a:r>
              <a:rPr lang="en-US" spc="-10" smtClean="0"/>
              <a:t> updates</a:t>
            </a:r>
            <a:endParaRPr lang="en-US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514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810"/>
              </a:lnSpc>
            </a:pPr>
            <a:r>
              <a:rPr lang="en-US" spc="-5" smtClean="0"/>
              <a:t>Visit </a:t>
            </a:r>
            <a:r>
              <a:rPr lang="en-US" smtClean="0"/>
              <a:t>: </a:t>
            </a:r>
            <a:r>
              <a:rPr lang="en-US" spc="-5" smtClean="0"/>
              <a:t>python.mykvs.in </a:t>
            </a:r>
            <a:r>
              <a:rPr lang="en-US" spc="-15" smtClean="0"/>
              <a:t>for </a:t>
            </a:r>
            <a:r>
              <a:rPr lang="en-US" spc="-5" smtClean="0"/>
              <a:t>regular</a:t>
            </a:r>
            <a:r>
              <a:rPr lang="en-US" spc="-10" smtClean="0"/>
              <a:t> updates</a:t>
            </a:r>
            <a:endParaRPr lang="en-US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8423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810"/>
              </a:lnSpc>
            </a:pPr>
            <a:r>
              <a:rPr lang="en-US" spc="-5" smtClean="0"/>
              <a:t>Visit </a:t>
            </a:r>
            <a:r>
              <a:rPr lang="en-US" smtClean="0"/>
              <a:t>: </a:t>
            </a:r>
            <a:r>
              <a:rPr lang="en-US" spc="-5" smtClean="0"/>
              <a:t>python.mykvs.in </a:t>
            </a:r>
            <a:r>
              <a:rPr lang="en-US" spc="-15" smtClean="0"/>
              <a:t>for </a:t>
            </a:r>
            <a:r>
              <a:rPr lang="en-US" spc="-5" smtClean="0"/>
              <a:t>regular</a:t>
            </a:r>
            <a:r>
              <a:rPr lang="en-US" spc="-10" smtClean="0"/>
              <a:t> updates</a:t>
            </a:r>
            <a:endParaRPr lang="en-US" spc="-1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974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6/21/2021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810"/>
              </a:lnSpc>
            </a:pPr>
            <a:r>
              <a:rPr lang="en-US" spc="-5" smtClean="0"/>
              <a:t>Visit </a:t>
            </a:r>
            <a:r>
              <a:rPr lang="en-US" smtClean="0"/>
              <a:t>: </a:t>
            </a:r>
            <a:r>
              <a:rPr lang="en-US" spc="-5" smtClean="0"/>
              <a:t>python.mykvs.in </a:t>
            </a:r>
            <a:r>
              <a:rPr lang="en-US" spc="-15" smtClean="0"/>
              <a:t>for </a:t>
            </a:r>
            <a:r>
              <a:rPr lang="en-US" spc="-5" smtClean="0"/>
              <a:t>regular</a:t>
            </a:r>
            <a:r>
              <a:rPr lang="en-US" spc="-10" smtClean="0"/>
              <a:t> updates</a:t>
            </a:r>
            <a:endParaRPr lang="en-US" spc="-1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175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6/21/2021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810"/>
              </a:lnSpc>
            </a:pPr>
            <a:r>
              <a:rPr lang="en-US" spc="-5" smtClean="0"/>
              <a:t>Visit </a:t>
            </a:r>
            <a:r>
              <a:rPr lang="en-US" smtClean="0"/>
              <a:t>: </a:t>
            </a:r>
            <a:r>
              <a:rPr lang="en-US" spc="-5" smtClean="0"/>
              <a:t>python.mykvs.in </a:t>
            </a:r>
            <a:r>
              <a:rPr lang="en-US" spc="-15" smtClean="0"/>
              <a:t>for </a:t>
            </a:r>
            <a:r>
              <a:rPr lang="en-US" spc="-5" smtClean="0"/>
              <a:t>regular</a:t>
            </a:r>
            <a:r>
              <a:rPr lang="en-US" spc="-10" smtClean="0"/>
              <a:t> updates</a:t>
            </a:r>
            <a:endParaRPr lang="en-US" spc="-1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958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6/21/2021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810"/>
              </a:lnSpc>
            </a:pPr>
            <a:r>
              <a:rPr lang="en-US" spc="-5" smtClean="0"/>
              <a:t>Visit </a:t>
            </a:r>
            <a:r>
              <a:rPr lang="en-US" smtClean="0"/>
              <a:t>: </a:t>
            </a:r>
            <a:r>
              <a:rPr lang="en-US" spc="-5" smtClean="0"/>
              <a:t>python.mykvs.in </a:t>
            </a:r>
            <a:r>
              <a:rPr lang="en-US" spc="-15" smtClean="0"/>
              <a:t>for </a:t>
            </a:r>
            <a:r>
              <a:rPr lang="en-US" spc="-5" smtClean="0"/>
              <a:t>regular</a:t>
            </a:r>
            <a:r>
              <a:rPr lang="en-US" spc="-10" smtClean="0"/>
              <a:t> updates</a:t>
            </a:r>
            <a:endParaRPr lang="en-US" spc="-1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408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810"/>
              </a:lnSpc>
            </a:pPr>
            <a:r>
              <a:rPr lang="en-US" spc="-5" smtClean="0"/>
              <a:t>Visit </a:t>
            </a:r>
            <a:r>
              <a:rPr lang="en-US" smtClean="0"/>
              <a:t>: </a:t>
            </a:r>
            <a:r>
              <a:rPr lang="en-US" spc="-5" smtClean="0"/>
              <a:t>python.mykvs.in </a:t>
            </a:r>
            <a:r>
              <a:rPr lang="en-US" spc="-15" smtClean="0"/>
              <a:t>for </a:t>
            </a:r>
            <a:r>
              <a:rPr lang="en-US" spc="-5" smtClean="0"/>
              <a:t>regular</a:t>
            </a:r>
            <a:r>
              <a:rPr lang="en-US" spc="-10" smtClean="0"/>
              <a:t> updates</a:t>
            </a:r>
            <a:endParaRPr lang="en-US" spc="-1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665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810"/>
              </a:lnSpc>
            </a:pPr>
            <a:r>
              <a:rPr lang="en-US" spc="-5" smtClean="0"/>
              <a:t>Visit </a:t>
            </a:r>
            <a:r>
              <a:rPr lang="en-US" smtClean="0"/>
              <a:t>: </a:t>
            </a:r>
            <a:r>
              <a:rPr lang="en-US" spc="-5" smtClean="0"/>
              <a:t>python.mykvs.in </a:t>
            </a:r>
            <a:r>
              <a:rPr lang="en-US" spc="-15" smtClean="0"/>
              <a:t>for </a:t>
            </a:r>
            <a:r>
              <a:rPr lang="en-US" spc="-5" smtClean="0"/>
              <a:t>regular</a:t>
            </a:r>
            <a:r>
              <a:rPr lang="en-US" spc="-10" smtClean="0"/>
              <a:t> updates</a:t>
            </a:r>
            <a:endParaRPr lang="en-US" spc="-1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019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6/21/2021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12700">
              <a:lnSpc>
                <a:spcPts val="1810"/>
              </a:lnSpc>
            </a:pPr>
            <a:r>
              <a:rPr lang="en-US" spc="-5" smtClean="0"/>
              <a:t>Visit </a:t>
            </a:r>
            <a:r>
              <a:rPr lang="en-US" smtClean="0"/>
              <a:t>: </a:t>
            </a:r>
            <a:r>
              <a:rPr lang="en-US" spc="-5" smtClean="0"/>
              <a:t>python.mykvs.in </a:t>
            </a:r>
            <a:r>
              <a:rPr lang="en-US" spc="-15" smtClean="0"/>
              <a:t>for </a:t>
            </a:r>
            <a:r>
              <a:rPr lang="en-US" spc="-5" smtClean="0"/>
              <a:t>regular</a:t>
            </a:r>
            <a:r>
              <a:rPr lang="en-US" spc="-10" smtClean="0"/>
              <a:t> updates</a:t>
            </a:r>
            <a:endParaRPr lang="en-US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165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5488304" y="968121"/>
            <a:ext cx="3227070" cy="2540"/>
          </a:xfrm>
          <a:custGeom>
            <a:avLst/>
            <a:gdLst/>
            <a:ahLst/>
            <a:cxnLst/>
            <a:rect l="l" t="t" r="r" b="b"/>
            <a:pathLst>
              <a:path w="3227070" h="2540">
                <a:moveTo>
                  <a:pt x="0" y="2031"/>
                </a:moveTo>
                <a:lnTo>
                  <a:pt x="3227070" y="0"/>
                </a:lnTo>
              </a:path>
            </a:pathLst>
          </a:custGeom>
          <a:ln w="5105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38200" y="3048000"/>
            <a:ext cx="7315200" cy="3124200"/>
          </a:xfrm>
          <a:prstGeom prst="rect">
            <a:avLst/>
          </a:prstGeom>
          <a:blipFill>
            <a:blip r:embed="rId2" cstate="print"/>
            <a:srcRect/>
            <a:stretch>
              <a:fillRect b="-9756"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228600" y="304800"/>
            <a:ext cx="8698865" cy="22185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8450" marR="5080" indent="-285750" algn="just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sz="2000" dirty="0">
                <a:solidFill>
                  <a:srgbClr val="00AF50"/>
                </a:solidFill>
                <a:latin typeface="Carlito"/>
                <a:cs typeface="Carlito"/>
              </a:rPr>
              <a:t>A </a:t>
            </a:r>
            <a:r>
              <a:rPr sz="2000" spc="-10" dirty="0">
                <a:solidFill>
                  <a:srgbClr val="00AF50"/>
                </a:solidFill>
                <a:latin typeface="Carlito"/>
                <a:cs typeface="Carlito"/>
              </a:rPr>
              <a:t>database </a:t>
            </a:r>
            <a:r>
              <a:rPr sz="2000" dirty="0">
                <a:solidFill>
                  <a:srgbClr val="00AF50"/>
                </a:solidFill>
                <a:latin typeface="Carlito"/>
                <a:cs typeface="Carlito"/>
              </a:rPr>
              <a:t>is </a:t>
            </a:r>
            <a:r>
              <a:rPr sz="2000" spc="-5" dirty="0">
                <a:solidFill>
                  <a:srgbClr val="00AF50"/>
                </a:solidFill>
                <a:latin typeface="Carlito"/>
                <a:cs typeface="Carlito"/>
              </a:rPr>
              <a:t>nothing </a:t>
            </a:r>
            <a:r>
              <a:rPr sz="2000" dirty="0">
                <a:solidFill>
                  <a:srgbClr val="00AF50"/>
                </a:solidFill>
                <a:latin typeface="Carlito"/>
                <a:cs typeface="Carlito"/>
              </a:rPr>
              <a:t>but an </a:t>
            </a:r>
            <a:r>
              <a:rPr sz="2000" spc="-15" dirty="0">
                <a:solidFill>
                  <a:srgbClr val="00AF50"/>
                </a:solidFill>
                <a:latin typeface="Carlito"/>
                <a:cs typeface="Carlito"/>
              </a:rPr>
              <a:t>organized </a:t>
            </a:r>
            <a:r>
              <a:rPr sz="2000" spc="-10" dirty="0">
                <a:solidFill>
                  <a:srgbClr val="00AF50"/>
                </a:solidFill>
                <a:latin typeface="Carlito"/>
                <a:cs typeface="Carlito"/>
              </a:rPr>
              <a:t>collection </a:t>
            </a:r>
            <a:r>
              <a:rPr sz="2000" spc="-5" dirty="0">
                <a:solidFill>
                  <a:srgbClr val="00AF50"/>
                </a:solidFill>
                <a:latin typeface="Carlito"/>
                <a:cs typeface="Carlito"/>
              </a:rPr>
              <a:t>of </a:t>
            </a:r>
            <a:r>
              <a:rPr sz="2000" spc="-10" dirty="0">
                <a:solidFill>
                  <a:srgbClr val="00AF50"/>
                </a:solidFill>
                <a:latin typeface="Carlito"/>
                <a:cs typeface="Carlito"/>
              </a:rPr>
              <a:t>data. </a:t>
            </a:r>
            <a:endParaRPr lang="en-US" sz="2000" spc="-10" dirty="0" smtClean="0">
              <a:solidFill>
                <a:srgbClr val="00AF50"/>
              </a:solidFill>
              <a:latin typeface="Carlito"/>
              <a:cs typeface="Carlito"/>
            </a:endParaRPr>
          </a:p>
          <a:p>
            <a:pPr marL="298450" marR="5080" indent="-285750" algn="just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sz="2000" spc="-15" dirty="0" smtClean="0">
                <a:solidFill>
                  <a:srgbClr val="00AF50"/>
                </a:solidFill>
                <a:latin typeface="Carlito"/>
                <a:cs typeface="Carlito"/>
              </a:rPr>
              <a:t>Data </a:t>
            </a:r>
            <a:r>
              <a:rPr sz="2000" dirty="0">
                <a:solidFill>
                  <a:srgbClr val="00AF50"/>
                </a:solidFill>
                <a:latin typeface="Carlito"/>
                <a:cs typeface="Carlito"/>
              </a:rPr>
              <a:t>is </a:t>
            </a:r>
            <a:r>
              <a:rPr sz="2000" spc="-15" dirty="0">
                <a:solidFill>
                  <a:srgbClr val="00AF50"/>
                </a:solidFill>
                <a:latin typeface="Carlito"/>
                <a:cs typeface="Carlito"/>
              </a:rPr>
              <a:t>organized </a:t>
            </a:r>
            <a:r>
              <a:rPr sz="2000" spc="-10" dirty="0">
                <a:solidFill>
                  <a:srgbClr val="00AF50"/>
                </a:solidFill>
                <a:latin typeface="Carlito"/>
                <a:cs typeface="Carlito"/>
              </a:rPr>
              <a:t>into </a:t>
            </a:r>
            <a:r>
              <a:rPr sz="2000" spc="-15" dirty="0">
                <a:solidFill>
                  <a:srgbClr val="00AF50"/>
                </a:solidFill>
                <a:latin typeface="Carlito"/>
                <a:cs typeface="Carlito"/>
              </a:rPr>
              <a:t>rows,  </a:t>
            </a:r>
            <a:r>
              <a:rPr sz="2000" spc="-5" dirty="0">
                <a:solidFill>
                  <a:srgbClr val="00AF50"/>
                </a:solidFill>
                <a:latin typeface="Carlito"/>
                <a:cs typeface="Carlito"/>
              </a:rPr>
              <a:t>columns </a:t>
            </a:r>
            <a:r>
              <a:rPr sz="2000" dirty="0">
                <a:solidFill>
                  <a:srgbClr val="00AF50"/>
                </a:solidFill>
                <a:latin typeface="Carlito"/>
                <a:cs typeface="Carlito"/>
              </a:rPr>
              <a:t>and </a:t>
            </a:r>
            <a:r>
              <a:rPr sz="2000" spc="-5" dirty="0">
                <a:solidFill>
                  <a:srgbClr val="00AF50"/>
                </a:solidFill>
                <a:latin typeface="Carlito"/>
                <a:cs typeface="Carlito"/>
              </a:rPr>
              <a:t>tables </a:t>
            </a:r>
            <a:r>
              <a:rPr sz="2000" dirty="0">
                <a:solidFill>
                  <a:srgbClr val="00AF50"/>
                </a:solidFill>
                <a:latin typeface="Carlito"/>
                <a:cs typeface="Carlito"/>
              </a:rPr>
              <a:t>and it is </a:t>
            </a:r>
            <a:r>
              <a:rPr sz="2000" spc="-10" dirty="0">
                <a:solidFill>
                  <a:srgbClr val="00AF50"/>
                </a:solidFill>
                <a:latin typeface="Carlito"/>
                <a:cs typeface="Carlito"/>
              </a:rPr>
              <a:t>indexed </a:t>
            </a:r>
            <a:r>
              <a:rPr sz="2000" spc="-15" dirty="0">
                <a:solidFill>
                  <a:srgbClr val="00AF50"/>
                </a:solidFill>
                <a:latin typeface="Carlito"/>
                <a:cs typeface="Carlito"/>
              </a:rPr>
              <a:t>to make </a:t>
            </a:r>
            <a:r>
              <a:rPr sz="2000" dirty="0">
                <a:solidFill>
                  <a:srgbClr val="00AF50"/>
                </a:solidFill>
                <a:latin typeface="Carlito"/>
                <a:cs typeface="Carlito"/>
              </a:rPr>
              <a:t>it easier </a:t>
            </a:r>
            <a:r>
              <a:rPr sz="2000" spc="-15" dirty="0">
                <a:solidFill>
                  <a:srgbClr val="00AF50"/>
                </a:solidFill>
                <a:latin typeface="Carlito"/>
                <a:cs typeface="Carlito"/>
              </a:rPr>
              <a:t>to </a:t>
            </a:r>
            <a:r>
              <a:rPr sz="2000" spc="-5" dirty="0">
                <a:solidFill>
                  <a:srgbClr val="00AF50"/>
                </a:solidFill>
                <a:latin typeface="Carlito"/>
                <a:cs typeface="Carlito"/>
              </a:rPr>
              <a:t>find </a:t>
            </a:r>
            <a:r>
              <a:rPr sz="2000" spc="-10" dirty="0">
                <a:solidFill>
                  <a:srgbClr val="00AF50"/>
                </a:solidFill>
                <a:latin typeface="Carlito"/>
                <a:cs typeface="Carlito"/>
              </a:rPr>
              <a:t>relevant information. </a:t>
            </a:r>
            <a:endParaRPr lang="en-US" sz="2000" spc="-10" dirty="0" smtClean="0">
              <a:solidFill>
                <a:srgbClr val="00AF50"/>
              </a:solidFill>
              <a:latin typeface="Carlito"/>
              <a:cs typeface="Carlito"/>
            </a:endParaRPr>
          </a:p>
          <a:p>
            <a:pPr marL="298450" marR="5080" indent="-285750" algn="just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sz="2000" spc="-5" dirty="0" smtClean="0">
                <a:solidFill>
                  <a:srgbClr val="00AF50"/>
                </a:solidFill>
                <a:latin typeface="Carlito"/>
                <a:cs typeface="Carlito"/>
              </a:rPr>
              <a:t>All  </a:t>
            </a:r>
            <a:r>
              <a:rPr sz="2000" spc="-5" dirty="0">
                <a:solidFill>
                  <a:srgbClr val="00AF50"/>
                </a:solidFill>
                <a:latin typeface="Carlito"/>
                <a:cs typeface="Carlito"/>
              </a:rPr>
              <a:t>companies </a:t>
            </a:r>
            <a:r>
              <a:rPr sz="2000" dirty="0">
                <a:solidFill>
                  <a:srgbClr val="00AF50"/>
                </a:solidFill>
                <a:latin typeface="Carlito"/>
                <a:cs typeface="Carlito"/>
              </a:rPr>
              <a:t>whether </a:t>
            </a:r>
            <a:r>
              <a:rPr sz="2000" spc="-10" dirty="0">
                <a:solidFill>
                  <a:srgbClr val="00AF50"/>
                </a:solidFill>
                <a:latin typeface="Carlito"/>
                <a:cs typeface="Carlito"/>
              </a:rPr>
              <a:t>large </a:t>
            </a:r>
            <a:r>
              <a:rPr sz="2000" spc="-5" dirty="0">
                <a:solidFill>
                  <a:srgbClr val="00AF50"/>
                </a:solidFill>
                <a:latin typeface="Carlito"/>
                <a:cs typeface="Carlito"/>
              </a:rPr>
              <a:t>or small use databases. </a:t>
            </a:r>
            <a:endParaRPr lang="en-US" sz="2000" spc="-5" dirty="0" smtClean="0">
              <a:solidFill>
                <a:srgbClr val="00AF50"/>
              </a:solidFill>
              <a:latin typeface="Carlito"/>
              <a:cs typeface="Carlito"/>
            </a:endParaRPr>
          </a:p>
          <a:p>
            <a:pPr marL="298450" marR="5080" indent="-285750" algn="just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sz="2000" spc="-5" dirty="0" smtClean="0">
                <a:solidFill>
                  <a:srgbClr val="00AF50"/>
                </a:solidFill>
                <a:latin typeface="Carlito"/>
                <a:cs typeface="Carlito"/>
              </a:rPr>
              <a:t>The </a:t>
            </a:r>
            <a:r>
              <a:rPr sz="2000" dirty="0">
                <a:solidFill>
                  <a:srgbClr val="00AF50"/>
                </a:solidFill>
                <a:latin typeface="Carlito"/>
                <a:cs typeface="Carlito"/>
              </a:rPr>
              <a:t>Python </a:t>
            </a:r>
            <a:r>
              <a:rPr sz="2000" spc="-10" dirty="0">
                <a:solidFill>
                  <a:srgbClr val="00AF50"/>
                </a:solidFill>
                <a:latin typeface="Carlito"/>
                <a:cs typeface="Carlito"/>
              </a:rPr>
              <a:t>standard </a:t>
            </a:r>
            <a:r>
              <a:rPr sz="2000" spc="-15" dirty="0">
                <a:solidFill>
                  <a:srgbClr val="00AF50"/>
                </a:solidFill>
                <a:latin typeface="Carlito"/>
                <a:cs typeface="Carlito"/>
              </a:rPr>
              <a:t>for </a:t>
            </a:r>
            <a:r>
              <a:rPr sz="2000" spc="-10" dirty="0">
                <a:solidFill>
                  <a:srgbClr val="00AF50"/>
                </a:solidFill>
                <a:latin typeface="Carlito"/>
                <a:cs typeface="Carlito"/>
              </a:rPr>
              <a:t>database interfaces </a:t>
            </a:r>
            <a:r>
              <a:rPr sz="2000" dirty="0">
                <a:solidFill>
                  <a:srgbClr val="00AF50"/>
                </a:solidFill>
                <a:latin typeface="Carlito"/>
                <a:cs typeface="Carlito"/>
              </a:rPr>
              <a:t>is the </a:t>
            </a:r>
            <a:r>
              <a:rPr sz="2000" dirty="0">
                <a:solidFill>
                  <a:srgbClr val="FF0000"/>
                </a:solidFill>
                <a:latin typeface="Carlito"/>
                <a:cs typeface="Carlito"/>
              </a:rPr>
              <a:t>Python </a:t>
            </a:r>
            <a:r>
              <a:rPr sz="2000" spc="-5" dirty="0">
                <a:solidFill>
                  <a:srgbClr val="FF0000"/>
                </a:solidFill>
                <a:latin typeface="Carlito"/>
                <a:cs typeface="Carlito"/>
              </a:rPr>
              <a:t>DB-API</a:t>
            </a:r>
            <a:r>
              <a:rPr sz="2000" spc="-5" dirty="0">
                <a:solidFill>
                  <a:srgbClr val="00AF50"/>
                </a:solidFill>
                <a:latin typeface="Carlito"/>
                <a:cs typeface="Carlito"/>
              </a:rPr>
              <a:t>.  </a:t>
            </a:r>
            <a:endParaRPr lang="en-US" sz="2000" spc="-5" dirty="0" smtClean="0">
              <a:solidFill>
                <a:srgbClr val="00AF50"/>
              </a:solidFill>
              <a:latin typeface="Carlito"/>
              <a:cs typeface="Carlito"/>
            </a:endParaRPr>
          </a:p>
          <a:p>
            <a:pPr marL="298450" marR="5080" indent="-285750" algn="just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sz="2000" dirty="0" smtClean="0">
                <a:solidFill>
                  <a:srgbClr val="00AF50"/>
                </a:solidFill>
                <a:latin typeface="Carlito"/>
                <a:cs typeface="Carlito"/>
              </a:rPr>
              <a:t>Python </a:t>
            </a:r>
            <a:r>
              <a:rPr sz="2000" spc="-10" dirty="0">
                <a:solidFill>
                  <a:srgbClr val="00AF50"/>
                </a:solidFill>
                <a:latin typeface="Carlito"/>
                <a:cs typeface="Carlito"/>
              </a:rPr>
              <a:t>Database </a:t>
            </a:r>
            <a:r>
              <a:rPr sz="2000" dirty="0">
                <a:solidFill>
                  <a:srgbClr val="00AF50"/>
                </a:solidFill>
                <a:latin typeface="Carlito"/>
                <a:cs typeface="Carlito"/>
              </a:rPr>
              <a:t>API </a:t>
            </a:r>
            <a:r>
              <a:rPr sz="2000" spc="-5" dirty="0">
                <a:solidFill>
                  <a:srgbClr val="00AF50"/>
                </a:solidFill>
                <a:latin typeface="Carlito"/>
                <a:cs typeface="Carlito"/>
              </a:rPr>
              <a:t>supports </a:t>
            </a:r>
            <a:r>
              <a:rPr sz="2000" dirty="0">
                <a:solidFill>
                  <a:srgbClr val="00AF50"/>
                </a:solidFill>
                <a:latin typeface="Carlito"/>
                <a:cs typeface="Carlito"/>
              </a:rPr>
              <a:t>a wide </a:t>
            </a:r>
            <a:r>
              <a:rPr sz="2000" spc="-10" dirty="0">
                <a:solidFill>
                  <a:srgbClr val="00AF50"/>
                </a:solidFill>
                <a:latin typeface="Carlito"/>
                <a:cs typeface="Carlito"/>
              </a:rPr>
              <a:t>range </a:t>
            </a:r>
            <a:r>
              <a:rPr sz="2000" spc="-5" dirty="0">
                <a:solidFill>
                  <a:srgbClr val="00AF50"/>
                </a:solidFill>
                <a:latin typeface="Carlito"/>
                <a:cs typeface="Carlito"/>
              </a:rPr>
              <a:t>of </a:t>
            </a:r>
            <a:r>
              <a:rPr sz="2000" spc="-10" dirty="0">
                <a:solidFill>
                  <a:srgbClr val="00AF50"/>
                </a:solidFill>
                <a:latin typeface="Carlito"/>
                <a:cs typeface="Carlito"/>
              </a:rPr>
              <a:t>database servers, </a:t>
            </a:r>
            <a:r>
              <a:rPr sz="2000" spc="-20" dirty="0">
                <a:solidFill>
                  <a:srgbClr val="00AF50"/>
                </a:solidFill>
                <a:latin typeface="Carlito"/>
                <a:cs typeface="Carlito"/>
              </a:rPr>
              <a:t>like</a:t>
            </a:r>
            <a:r>
              <a:rPr sz="2000" spc="365" dirty="0">
                <a:solidFill>
                  <a:srgbClr val="00AF50"/>
                </a:solidFill>
                <a:latin typeface="Carlito"/>
                <a:cs typeface="Carlito"/>
              </a:rPr>
              <a:t> </a:t>
            </a:r>
            <a:r>
              <a:rPr sz="2000" dirty="0">
                <a:solidFill>
                  <a:srgbClr val="00AF50"/>
                </a:solidFill>
                <a:latin typeface="Carlito"/>
                <a:cs typeface="Carlito"/>
              </a:rPr>
              <a:t>msql , </a:t>
            </a:r>
            <a:r>
              <a:rPr sz="2000" spc="-15" dirty="0">
                <a:solidFill>
                  <a:srgbClr val="00AF50"/>
                </a:solidFill>
                <a:latin typeface="Carlito"/>
                <a:cs typeface="Carlito"/>
              </a:rPr>
              <a:t>mysql,  </a:t>
            </a:r>
            <a:r>
              <a:rPr sz="2000" spc="-10" dirty="0">
                <a:solidFill>
                  <a:srgbClr val="00AF50"/>
                </a:solidFill>
                <a:latin typeface="Carlito"/>
                <a:cs typeface="Carlito"/>
              </a:rPr>
              <a:t>postgressql, Informix, oracle, </a:t>
            </a:r>
            <a:r>
              <a:rPr sz="2000" spc="-5" dirty="0">
                <a:solidFill>
                  <a:srgbClr val="00AF50"/>
                </a:solidFill>
                <a:latin typeface="Carlito"/>
                <a:cs typeface="Carlito"/>
              </a:rPr>
              <a:t>Sybase</a:t>
            </a:r>
            <a:r>
              <a:rPr sz="2000" spc="35" dirty="0">
                <a:solidFill>
                  <a:srgbClr val="00AF50"/>
                </a:solidFill>
                <a:latin typeface="Carlito"/>
                <a:cs typeface="Carlito"/>
              </a:rPr>
              <a:t> </a:t>
            </a:r>
            <a:r>
              <a:rPr sz="2000" spc="-15" dirty="0">
                <a:solidFill>
                  <a:srgbClr val="00AF50"/>
                </a:solidFill>
                <a:latin typeface="Carlito"/>
                <a:cs typeface="Carlito"/>
              </a:rPr>
              <a:t>etc.</a:t>
            </a:r>
            <a:endParaRPr sz="2000" dirty="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8600" y="1371600"/>
            <a:ext cx="8763000" cy="501162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solidFill>
                  <a:srgbClr val="FF0000"/>
                </a:solidFill>
                <a:latin typeface="Carlito"/>
                <a:cs typeface="Carlito"/>
              </a:rPr>
              <a:t>Establish</a:t>
            </a:r>
            <a:r>
              <a:rPr sz="1800" dirty="0">
                <a:solidFill>
                  <a:srgbClr val="FF0000"/>
                </a:solidFill>
                <a:latin typeface="Carlito"/>
                <a:cs typeface="Carlito"/>
              </a:rPr>
              <a:t> </a:t>
            </a:r>
            <a:r>
              <a:rPr sz="1800" spc="-10" dirty="0" smtClean="0">
                <a:solidFill>
                  <a:srgbClr val="FF0000"/>
                </a:solidFill>
                <a:latin typeface="Carlito"/>
                <a:cs typeface="Carlito"/>
              </a:rPr>
              <a:t>connection</a:t>
            </a:r>
            <a:endParaRPr lang="en-US" sz="1800" spc="-10" dirty="0" smtClean="0">
              <a:solidFill>
                <a:srgbClr val="FF0000"/>
              </a:solidFill>
              <a:latin typeface="Carlito"/>
              <a:cs typeface="Carlito"/>
            </a:endParaRPr>
          </a:p>
          <a:p>
            <a:pPr marL="12700" algn="just">
              <a:lnSpc>
                <a:spcPct val="100000"/>
              </a:lnSpc>
              <a:spcBef>
                <a:spcPts val="100"/>
              </a:spcBef>
            </a:pPr>
            <a:endParaRPr sz="1800" dirty="0">
              <a:latin typeface="Carlito"/>
              <a:cs typeface="Carlito"/>
            </a:endParaRPr>
          </a:p>
          <a:p>
            <a:pPr marL="12700" marR="5080" algn="just">
              <a:lnSpc>
                <a:spcPct val="100000"/>
              </a:lnSpc>
            </a:pPr>
            <a:r>
              <a:rPr sz="1800" spc="-10" dirty="0">
                <a:solidFill>
                  <a:srgbClr val="00AF50"/>
                </a:solidFill>
                <a:latin typeface="Carlito"/>
                <a:cs typeface="Carlito"/>
              </a:rPr>
              <a:t>For database interface/database programming </a:t>
            </a:r>
            <a:r>
              <a:rPr sz="1800" spc="-5" dirty="0">
                <a:solidFill>
                  <a:srgbClr val="00AF50"/>
                </a:solidFill>
                <a:latin typeface="Carlito"/>
                <a:cs typeface="Carlito"/>
              </a:rPr>
              <a:t>,connection must </a:t>
            </a:r>
            <a:r>
              <a:rPr sz="1800" dirty="0">
                <a:solidFill>
                  <a:srgbClr val="00AF50"/>
                </a:solidFill>
                <a:latin typeface="Carlito"/>
                <a:cs typeface="Carlito"/>
              </a:rPr>
              <a:t>be </a:t>
            </a:r>
            <a:r>
              <a:rPr sz="1800" spc="-10" dirty="0">
                <a:solidFill>
                  <a:srgbClr val="00AF50"/>
                </a:solidFill>
                <a:latin typeface="Carlito"/>
                <a:cs typeface="Carlito"/>
              </a:rPr>
              <a:t>established</a:t>
            </a:r>
            <a:r>
              <a:rPr sz="1800" spc="-10" dirty="0" smtClean="0">
                <a:solidFill>
                  <a:srgbClr val="00AF50"/>
                </a:solidFill>
                <a:latin typeface="Carlito"/>
                <a:cs typeface="Carlito"/>
              </a:rPr>
              <a:t>.</a:t>
            </a:r>
            <a:endParaRPr lang="en-US" sz="1800" spc="-10" dirty="0" smtClean="0">
              <a:solidFill>
                <a:srgbClr val="00AF50"/>
              </a:solidFill>
              <a:latin typeface="Carlito"/>
              <a:cs typeface="Carlito"/>
            </a:endParaRPr>
          </a:p>
          <a:p>
            <a:pPr marL="12700" marR="5080" algn="just">
              <a:lnSpc>
                <a:spcPct val="100000"/>
              </a:lnSpc>
            </a:pPr>
            <a:endParaRPr lang="en-US" spc="-10" dirty="0">
              <a:solidFill>
                <a:srgbClr val="00AF50"/>
              </a:solidFill>
              <a:latin typeface="Carlito"/>
              <a:cs typeface="Carlito"/>
            </a:endParaRPr>
          </a:p>
          <a:p>
            <a:pPr marL="12700" marR="5080" algn="just">
              <a:lnSpc>
                <a:spcPct val="100000"/>
              </a:lnSpc>
            </a:pPr>
            <a:r>
              <a:rPr sz="1800" spc="-10" dirty="0" smtClean="0">
                <a:solidFill>
                  <a:srgbClr val="00AF50"/>
                </a:solidFill>
                <a:latin typeface="Carlito"/>
                <a:cs typeface="Carlito"/>
              </a:rPr>
              <a:t>Before  </a:t>
            </a:r>
            <a:r>
              <a:rPr sz="1800" spc="-5" dirty="0">
                <a:solidFill>
                  <a:srgbClr val="00AF50"/>
                </a:solidFill>
                <a:latin typeface="Carlito"/>
                <a:cs typeface="Carlito"/>
              </a:rPr>
              <a:t>establishing connection there must </a:t>
            </a:r>
            <a:r>
              <a:rPr sz="1800" dirty="0">
                <a:solidFill>
                  <a:srgbClr val="00AF50"/>
                </a:solidFill>
                <a:latin typeface="Carlito"/>
                <a:cs typeface="Carlito"/>
              </a:rPr>
              <a:t>be </a:t>
            </a:r>
            <a:r>
              <a:rPr sz="1800" spc="-15" dirty="0">
                <a:solidFill>
                  <a:srgbClr val="00AF50"/>
                </a:solidFill>
                <a:latin typeface="Carlito"/>
                <a:cs typeface="Carlito"/>
              </a:rPr>
              <a:t>mysql </a:t>
            </a:r>
            <a:r>
              <a:rPr sz="1800" spc="-10" dirty="0">
                <a:solidFill>
                  <a:srgbClr val="00AF50"/>
                </a:solidFill>
                <a:latin typeface="Carlito"/>
                <a:cs typeface="Carlito"/>
              </a:rPr>
              <a:t>installed </a:t>
            </a:r>
            <a:r>
              <a:rPr sz="1800" dirty="0">
                <a:solidFill>
                  <a:srgbClr val="00AF50"/>
                </a:solidFill>
                <a:latin typeface="Carlito"/>
                <a:cs typeface="Carlito"/>
              </a:rPr>
              <a:t>on the </a:t>
            </a:r>
            <a:r>
              <a:rPr sz="1800" spc="-20" dirty="0">
                <a:solidFill>
                  <a:srgbClr val="00AF50"/>
                </a:solidFill>
                <a:latin typeface="Carlito"/>
                <a:cs typeface="Carlito"/>
              </a:rPr>
              <a:t>system </a:t>
            </a:r>
            <a:r>
              <a:rPr sz="1800" dirty="0">
                <a:solidFill>
                  <a:srgbClr val="00AF50"/>
                </a:solidFill>
                <a:latin typeface="Carlito"/>
                <a:cs typeface="Carlito"/>
              </a:rPr>
              <a:t>and a </a:t>
            </a:r>
            <a:r>
              <a:rPr sz="1800" spc="-10" dirty="0">
                <a:solidFill>
                  <a:srgbClr val="00AF50"/>
                </a:solidFill>
                <a:latin typeface="Carlito"/>
                <a:cs typeface="Carlito"/>
              </a:rPr>
              <a:t>database </a:t>
            </a:r>
            <a:r>
              <a:rPr sz="1800" dirty="0">
                <a:solidFill>
                  <a:srgbClr val="00AF50"/>
                </a:solidFill>
                <a:latin typeface="Carlito"/>
                <a:cs typeface="Carlito"/>
              </a:rPr>
              <a:t>and  </a:t>
            </a:r>
            <a:r>
              <a:rPr sz="1800" spc="-10" dirty="0">
                <a:solidFill>
                  <a:srgbClr val="00AF50"/>
                </a:solidFill>
                <a:latin typeface="Carlito"/>
                <a:cs typeface="Carlito"/>
              </a:rPr>
              <a:t>table </a:t>
            </a:r>
            <a:r>
              <a:rPr sz="1800" dirty="0">
                <a:solidFill>
                  <a:srgbClr val="00AF50"/>
                </a:solidFill>
                <a:latin typeface="Carlito"/>
                <a:cs typeface="Carlito"/>
              </a:rPr>
              <a:t>is </a:t>
            </a:r>
            <a:r>
              <a:rPr sz="1800" spc="-5" dirty="0">
                <a:solidFill>
                  <a:srgbClr val="00AF50"/>
                </a:solidFill>
                <a:latin typeface="Carlito"/>
                <a:cs typeface="Carlito"/>
              </a:rPr>
              <a:t>already </a:t>
            </a:r>
            <a:r>
              <a:rPr sz="1800" spc="-10" dirty="0">
                <a:solidFill>
                  <a:srgbClr val="00AF50"/>
                </a:solidFill>
                <a:latin typeface="Carlito"/>
                <a:cs typeface="Carlito"/>
              </a:rPr>
              <a:t>created</a:t>
            </a:r>
            <a:r>
              <a:rPr sz="1800" spc="-10" dirty="0" smtClean="0">
                <a:solidFill>
                  <a:srgbClr val="00AF50"/>
                </a:solidFill>
                <a:latin typeface="Carlito"/>
                <a:cs typeface="Carlito"/>
              </a:rPr>
              <a:t>.</a:t>
            </a:r>
            <a:endParaRPr lang="en-US" sz="1800" spc="-10" dirty="0" smtClean="0">
              <a:solidFill>
                <a:srgbClr val="00AF50"/>
              </a:solidFill>
              <a:latin typeface="Carlito"/>
              <a:cs typeface="Carlito"/>
            </a:endParaRPr>
          </a:p>
          <a:p>
            <a:pPr marL="12700" marR="5080" algn="just">
              <a:lnSpc>
                <a:spcPct val="100000"/>
              </a:lnSpc>
            </a:pPr>
            <a:endParaRPr lang="en-US" spc="-10" dirty="0">
              <a:solidFill>
                <a:srgbClr val="00AF50"/>
              </a:solidFill>
              <a:latin typeface="Carlito"/>
              <a:cs typeface="Carlito"/>
            </a:endParaRPr>
          </a:p>
          <a:p>
            <a:pPr marL="12700" marR="5080" algn="just">
              <a:lnSpc>
                <a:spcPct val="100000"/>
              </a:lnSpc>
            </a:pPr>
            <a:r>
              <a:rPr sz="1800" spc="-10" dirty="0" smtClean="0">
                <a:solidFill>
                  <a:srgbClr val="00AF50"/>
                </a:solidFill>
                <a:latin typeface="Carlito"/>
                <a:cs typeface="Carlito"/>
              </a:rPr>
              <a:t>In </a:t>
            </a:r>
            <a:r>
              <a:rPr sz="1800" spc="-10" dirty="0">
                <a:solidFill>
                  <a:srgbClr val="00AF50"/>
                </a:solidFill>
                <a:latin typeface="Carlito"/>
                <a:cs typeface="Carlito"/>
              </a:rPr>
              <a:t>following </a:t>
            </a:r>
            <a:r>
              <a:rPr sz="1800" spc="-20" dirty="0">
                <a:solidFill>
                  <a:srgbClr val="00AF50"/>
                </a:solidFill>
                <a:latin typeface="Carlito"/>
                <a:cs typeface="Carlito"/>
              </a:rPr>
              <a:t>way</a:t>
            </a:r>
            <a:r>
              <a:rPr sz="1800" spc="365" dirty="0">
                <a:solidFill>
                  <a:srgbClr val="00AF50"/>
                </a:solidFill>
                <a:latin typeface="Carlito"/>
                <a:cs typeface="Carlito"/>
              </a:rPr>
              <a:t> </a:t>
            </a:r>
            <a:r>
              <a:rPr sz="1800" spc="-10" dirty="0">
                <a:solidFill>
                  <a:srgbClr val="00AF50"/>
                </a:solidFill>
                <a:latin typeface="Carlito"/>
                <a:cs typeface="Carlito"/>
              </a:rPr>
              <a:t>we can establish </a:t>
            </a:r>
            <a:r>
              <a:rPr sz="1800" dirty="0">
                <a:solidFill>
                  <a:srgbClr val="00AF50"/>
                </a:solidFill>
                <a:latin typeface="Carlito"/>
                <a:cs typeface="Carlito"/>
              </a:rPr>
              <a:t>a </a:t>
            </a:r>
            <a:r>
              <a:rPr sz="1800" spc="-5" dirty="0">
                <a:solidFill>
                  <a:srgbClr val="00AF50"/>
                </a:solidFill>
                <a:latin typeface="Carlito"/>
                <a:cs typeface="Carlito"/>
              </a:rPr>
              <a:t>connection with </a:t>
            </a:r>
            <a:r>
              <a:rPr sz="1800" spc="-15" dirty="0">
                <a:solidFill>
                  <a:srgbClr val="00AF50"/>
                </a:solidFill>
                <a:latin typeface="Carlito"/>
                <a:cs typeface="Carlito"/>
              </a:rPr>
              <a:t>mysql  </a:t>
            </a:r>
            <a:r>
              <a:rPr sz="1800" spc="-10" dirty="0">
                <a:solidFill>
                  <a:srgbClr val="00AF50"/>
                </a:solidFill>
                <a:latin typeface="Carlito"/>
                <a:cs typeface="Carlito"/>
              </a:rPr>
              <a:t>database through</a:t>
            </a:r>
            <a:r>
              <a:rPr sz="1800" spc="30" dirty="0">
                <a:solidFill>
                  <a:srgbClr val="00AF50"/>
                </a:solidFill>
                <a:latin typeface="Carlito"/>
                <a:cs typeface="Carlito"/>
              </a:rPr>
              <a:t> </a:t>
            </a:r>
            <a:r>
              <a:rPr sz="1800" spc="-20" dirty="0" err="1">
                <a:solidFill>
                  <a:srgbClr val="00AF50"/>
                </a:solidFill>
                <a:latin typeface="Carlito"/>
                <a:cs typeface="Carlito"/>
              </a:rPr>
              <a:t>mysql.connector</a:t>
            </a:r>
            <a:r>
              <a:rPr sz="1800" spc="-20" dirty="0" smtClean="0">
                <a:solidFill>
                  <a:srgbClr val="00AF50"/>
                </a:solidFill>
                <a:latin typeface="Carlito"/>
                <a:cs typeface="Carlito"/>
              </a:rPr>
              <a:t>.</a:t>
            </a:r>
            <a:endParaRPr lang="en-US" sz="1800" spc="-20" dirty="0" smtClean="0">
              <a:solidFill>
                <a:srgbClr val="00AF50"/>
              </a:solidFill>
              <a:latin typeface="Carlito"/>
              <a:cs typeface="Carlito"/>
            </a:endParaRPr>
          </a:p>
          <a:p>
            <a:pPr marL="12700" marR="5080" algn="just">
              <a:lnSpc>
                <a:spcPct val="100000"/>
              </a:lnSpc>
            </a:pPr>
            <a:endParaRPr sz="1800" dirty="0">
              <a:latin typeface="Carlito"/>
              <a:cs typeface="Carlito"/>
            </a:endParaRPr>
          </a:p>
          <a:p>
            <a:pPr marL="12700" marR="460375">
              <a:lnSpc>
                <a:spcPct val="100000"/>
              </a:lnSpc>
              <a:spcBef>
                <a:spcPts val="15"/>
              </a:spcBef>
            </a:pPr>
            <a:r>
              <a:rPr sz="1600" spc="-5" dirty="0">
                <a:latin typeface="Carlito"/>
                <a:cs typeface="Carlito"/>
              </a:rPr>
              <a:t>import </a:t>
            </a:r>
            <a:r>
              <a:rPr sz="1600" spc="-10" dirty="0" err="1">
                <a:latin typeface="Carlito"/>
                <a:cs typeface="Carlito"/>
              </a:rPr>
              <a:t>mysql.connector</a:t>
            </a:r>
            <a:r>
              <a:rPr sz="1600" spc="-10" dirty="0">
                <a:latin typeface="Carlito"/>
                <a:cs typeface="Carlito"/>
              </a:rPr>
              <a:t>  </a:t>
            </a:r>
            <a:endParaRPr lang="en-US" sz="1600" spc="-10" dirty="0">
              <a:latin typeface="Carlito"/>
              <a:cs typeface="Carlito"/>
            </a:endParaRPr>
          </a:p>
          <a:p>
            <a:pPr marL="12700" marR="460375">
              <a:lnSpc>
                <a:spcPct val="100000"/>
              </a:lnSpc>
              <a:spcBef>
                <a:spcPts val="15"/>
              </a:spcBef>
            </a:pPr>
            <a:r>
              <a:rPr sz="1600" spc="-10" dirty="0" err="1" smtClean="0">
                <a:latin typeface="Carlito"/>
                <a:cs typeface="Carlito"/>
              </a:rPr>
              <a:t>mydb</a:t>
            </a:r>
            <a:r>
              <a:rPr sz="1600" spc="-10" dirty="0" smtClean="0">
                <a:latin typeface="Carlito"/>
                <a:cs typeface="Carlito"/>
              </a:rPr>
              <a:t>=</a:t>
            </a:r>
            <a:r>
              <a:rPr sz="1600" spc="-10" dirty="0" err="1" smtClean="0">
                <a:latin typeface="Carlito"/>
                <a:cs typeface="Carlito"/>
              </a:rPr>
              <a:t>mysql.connector.connect</a:t>
            </a:r>
            <a:r>
              <a:rPr sz="1600" spc="-10" dirty="0" smtClean="0">
                <a:latin typeface="Carlito"/>
                <a:cs typeface="Carlito"/>
              </a:rPr>
              <a:t>(host</a:t>
            </a:r>
            <a:r>
              <a:rPr sz="1600" spc="-10" dirty="0">
                <a:latin typeface="Carlito"/>
                <a:cs typeface="Carlito"/>
              </a:rPr>
              <a:t>="localhost",user="root",passwd="</a:t>
            </a:r>
            <a:r>
              <a:rPr sz="1600" spc="-10" dirty="0" err="1">
                <a:latin typeface="Carlito"/>
                <a:cs typeface="Carlito"/>
              </a:rPr>
              <a:t>root“,database</a:t>
            </a:r>
            <a:r>
              <a:rPr sz="1600" spc="-10" dirty="0" smtClean="0">
                <a:latin typeface="Carlito"/>
                <a:cs typeface="Carlito"/>
              </a:rPr>
              <a:t>=“</a:t>
            </a:r>
            <a:r>
              <a:rPr lang="en-US" sz="1600" spc="-10" dirty="0" smtClean="0">
                <a:latin typeface="Carlito"/>
                <a:cs typeface="Carlito"/>
              </a:rPr>
              <a:t>db1</a:t>
            </a:r>
            <a:r>
              <a:rPr sz="1600" spc="-10" dirty="0" smtClean="0">
                <a:latin typeface="Carlito"/>
                <a:cs typeface="Carlito"/>
              </a:rPr>
              <a:t>”)  </a:t>
            </a:r>
            <a:endParaRPr lang="en-US" sz="1600" spc="-10" dirty="0" smtClean="0">
              <a:latin typeface="Carlito"/>
              <a:cs typeface="Carlito"/>
            </a:endParaRPr>
          </a:p>
          <a:p>
            <a:pPr marL="12700" marR="460375">
              <a:lnSpc>
                <a:spcPct val="100000"/>
              </a:lnSpc>
              <a:spcBef>
                <a:spcPts val="15"/>
              </a:spcBef>
            </a:pPr>
            <a:r>
              <a:rPr sz="1600" spc="-10" dirty="0" smtClean="0">
                <a:latin typeface="Carlito"/>
                <a:cs typeface="Carlito"/>
              </a:rPr>
              <a:t>print(</a:t>
            </a:r>
            <a:r>
              <a:rPr sz="1600" spc="-10" dirty="0" err="1" smtClean="0">
                <a:latin typeface="Carlito"/>
                <a:cs typeface="Carlito"/>
              </a:rPr>
              <a:t>mydb</a:t>
            </a:r>
            <a:r>
              <a:rPr sz="1600" spc="-10" dirty="0" smtClean="0">
                <a:latin typeface="Carlito"/>
                <a:cs typeface="Carlito"/>
              </a:rPr>
              <a:t>)</a:t>
            </a:r>
            <a:endParaRPr lang="en-US" sz="1600" spc="-10" dirty="0" smtClean="0">
              <a:latin typeface="Carlito"/>
              <a:cs typeface="Carlito"/>
            </a:endParaRPr>
          </a:p>
          <a:p>
            <a:pPr marL="12700" marR="460375" algn="ctr">
              <a:lnSpc>
                <a:spcPct val="100000"/>
              </a:lnSpc>
              <a:spcBef>
                <a:spcPts val="15"/>
              </a:spcBef>
            </a:pPr>
            <a:r>
              <a:rPr lang="en-US" sz="1600" spc="-10" dirty="0" smtClean="0">
                <a:latin typeface="Carlito"/>
                <a:cs typeface="Carlito"/>
              </a:rPr>
              <a:t>OR</a:t>
            </a:r>
            <a:endParaRPr lang="en-US" sz="1600" spc="-10" dirty="0">
              <a:latin typeface="Carlito"/>
              <a:cs typeface="Carlito"/>
            </a:endParaRPr>
          </a:p>
          <a:p>
            <a:r>
              <a:rPr lang="en-US" sz="1600" dirty="0">
                <a:solidFill>
                  <a:srgbClr val="00B0F0"/>
                </a:solidFill>
              </a:rPr>
              <a:t>Import </a:t>
            </a:r>
            <a:r>
              <a:rPr lang="en-US" sz="1600" dirty="0" err="1">
                <a:solidFill>
                  <a:srgbClr val="00B0F0"/>
                </a:solidFill>
              </a:rPr>
              <a:t>mysql.connector</a:t>
            </a:r>
            <a:r>
              <a:rPr lang="en-US" sz="1600" dirty="0">
                <a:solidFill>
                  <a:srgbClr val="00B0F0"/>
                </a:solidFill>
              </a:rPr>
              <a:t> as m</a:t>
            </a:r>
          </a:p>
          <a:p>
            <a:r>
              <a:rPr lang="en-US" sz="1600" dirty="0">
                <a:solidFill>
                  <a:srgbClr val="00B0F0"/>
                </a:solidFill>
              </a:rPr>
              <a:t>con=</a:t>
            </a:r>
            <a:r>
              <a:rPr lang="en-US" sz="1600" dirty="0" err="1">
                <a:solidFill>
                  <a:srgbClr val="00B0F0"/>
                </a:solidFill>
              </a:rPr>
              <a:t>m.connect</a:t>
            </a:r>
            <a:r>
              <a:rPr lang="en-US" sz="1600" dirty="0">
                <a:solidFill>
                  <a:srgbClr val="00B0F0"/>
                </a:solidFill>
              </a:rPr>
              <a:t>(host=“</a:t>
            </a:r>
            <a:r>
              <a:rPr lang="en-US" sz="1600" dirty="0" err="1">
                <a:solidFill>
                  <a:srgbClr val="00B0F0"/>
                </a:solidFill>
              </a:rPr>
              <a:t>localhost</a:t>
            </a:r>
            <a:r>
              <a:rPr lang="en-US" sz="1600" dirty="0">
                <a:solidFill>
                  <a:srgbClr val="00B0F0"/>
                </a:solidFill>
              </a:rPr>
              <a:t>”,user=“root”,</a:t>
            </a:r>
            <a:r>
              <a:rPr lang="en-US" sz="1600" dirty="0" err="1">
                <a:solidFill>
                  <a:srgbClr val="00B0F0"/>
                </a:solidFill>
              </a:rPr>
              <a:t>passwd</a:t>
            </a:r>
            <a:r>
              <a:rPr lang="en-US" sz="1600" dirty="0">
                <a:solidFill>
                  <a:srgbClr val="00B0F0"/>
                </a:solidFill>
              </a:rPr>
              <a:t>=“1234”)</a:t>
            </a:r>
          </a:p>
          <a:p>
            <a:r>
              <a:rPr lang="en-US" sz="1600" dirty="0">
                <a:solidFill>
                  <a:srgbClr val="00B0F0"/>
                </a:solidFill>
              </a:rPr>
              <a:t>if </a:t>
            </a:r>
            <a:r>
              <a:rPr lang="en-US" sz="1600" dirty="0" err="1">
                <a:solidFill>
                  <a:srgbClr val="00B0F0"/>
                </a:solidFill>
              </a:rPr>
              <a:t>con.is_connected</a:t>
            </a:r>
            <a:r>
              <a:rPr lang="en-US" sz="1600" dirty="0">
                <a:solidFill>
                  <a:srgbClr val="00B0F0"/>
                </a:solidFill>
              </a:rPr>
              <a:t>():</a:t>
            </a:r>
          </a:p>
          <a:p>
            <a:r>
              <a:rPr lang="en-US" sz="1600" dirty="0">
                <a:solidFill>
                  <a:srgbClr val="00B0F0"/>
                </a:solidFill>
              </a:rPr>
              <a:t>	print(“successfully connected”)</a:t>
            </a:r>
          </a:p>
          <a:p>
            <a:pPr marL="12700" marR="460375">
              <a:lnSpc>
                <a:spcPct val="100000"/>
              </a:lnSpc>
              <a:spcBef>
                <a:spcPts val="15"/>
              </a:spcBef>
            </a:pPr>
            <a:endParaRPr sz="1600" dirty="0">
              <a:latin typeface="Carlito"/>
              <a:cs typeface="Carlito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5488304" y="968121"/>
            <a:ext cx="3227070" cy="2540"/>
          </a:xfrm>
          <a:custGeom>
            <a:avLst/>
            <a:gdLst/>
            <a:ahLst/>
            <a:cxnLst/>
            <a:rect l="l" t="t" r="r" b="b"/>
            <a:pathLst>
              <a:path w="3227070" h="2540">
                <a:moveTo>
                  <a:pt x="0" y="2031"/>
                </a:moveTo>
                <a:lnTo>
                  <a:pt x="3227070" y="0"/>
                </a:lnTo>
              </a:path>
            </a:pathLst>
          </a:custGeom>
          <a:ln w="5105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04800" y="152400"/>
            <a:ext cx="8585518" cy="63094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solidFill>
                  <a:srgbClr val="FF0000"/>
                </a:solidFill>
                <a:latin typeface="Carlito"/>
                <a:cs typeface="Carlito"/>
              </a:rPr>
              <a:t>Cursor </a:t>
            </a:r>
            <a:r>
              <a:rPr sz="1800" spc="-5" dirty="0">
                <a:solidFill>
                  <a:srgbClr val="FF0000"/>
                </a:solidFill>
                <a:latin typeface="Carlito"/>
                <a:cs typeface="Carlito"/>
              </a:rPr>
              <a:t>object</a:t>
            </a:r>
            <a:r>
              <a:rPr sz="1800" spc="10" dirty="0">
                <a:solidFill>
                  <a:srgbClr val="FF0000"/>
                </a:solidFill>
                <a:latin typeface="Carlito"/>
                <a:cs typeface="Carlito"/>
              </a:rPr>
              <a:t> </a:t>
            </a:r>
            <a:r>
              <a:rPr sz="1800" dirty="0">
                <a:solidFill>
                  <a:srgbClr val="FF0000"/>
                </a:solidFill>
                <a:latin typeface="Carlito"/>
                <a:cs typeface="Carlito"/>
              </a:rPr>
              <a:t>:</a:t>
            </a:r>
            <a:endParaRPr sz="1800" dirty="0">
              <a:latin typeface="Carlito"/>
              <a:cs typeface="Carlito"/>
            </a:endParaRPr>
          </a:p>
          <a:p>
            <a:pPr marL="12700" marR="5715" algn="just">
              <a:lnSpc>
                <a:spcPct val="100000"/>
              </a:lnSpc>
            </a:pPr>
            <a:r>
              <a:rPr sz="1800" spc="-5" dirty="0">
                <a:solidFill>
                  <a:srgbClr val="00AF50"/>
                </a:solidFill>
                <a:latin typeface="Carlito"/>
                <a:cs typeface="Carlito"/>
              </a:rPr>
              <a:t>The </a:t>
            </a:r>
            <a:r>
              <a:rPr sz="1800" spc="-10" dirty="0">
                <a:solidFill>
                  <a:srgbClr val="00AF50"/>
                </a:solidFill>
                <a:latin typeface="Carlito"/>
                <a:cs typeface="Carlito"/>
              </a:rPr>
              <a:t>MySQLCursor </a:t>
            </a:r>
            <a:r>
              <a:rPr sz="1800" dirty="0">
                <a:solidFill>
                  <a:srgbClr val="00AF50"/>
                </a:solidFill>
                <a:latin typeface="Carlito"/>
                <a:cs typeface="Carlito"/>
              </a:rPr>
              <a:t>class </a:t>
            </a:r>
            <a:r>
              <a:rPr sz="1800" spc="-10" dirty="0">
                <a:solidFill>
                  <a:srgbClr val="00AF50"/>
                </a:solidFill>
                <a:latin typeface="Carlito"/>
                <a:cs typeface="Carlito"/>
              </a:rPr>
              <a:t>instantiates </a:t>
            </a:r>
            <a:r>
              <a:rPr sz="1800" spc="-5" dirty="0">
                <a:solidFill>
                  <a:srgbClr val="00AF50"/>
                </a:solidFill>
                <a:latin typeface="Carlito"/>
                <a:cs typeface="Carlito"/>
              </a:rPr>
              <a:t>objects that </a:t>
            </a:r>
            <a:r>
              <a:rPr sz="1800" spc="-10" dirty="0">
                <a:solidFill>
                  <a:srgbClr val="00AF50"/>
                </a:solidFill>
                <a:latin typeface="Carlito"/>
                <a:cs typeface="Carlito"/>
              </a:rPr>
              <a:t>can </a:t>
            </a:r>
            <a:r>
              <a:rPr sz="1800" spc="-15" dirty="0">
                <a:solidFill>
                  <a:srgbClr val="00AF50"/>
                </a:solidFill>
                <a:latin typeface="Carlito"/>
                <a:cs typeface="Carlito"/>
              </a:rPr>
              <a:t>execute </a:t>
            </a:r>
            <a:r>
              <a:rPr sz="1800" spc="-10" dirty="0">
                <a:solidFill>
                  <a:srgbClr val="00AF50"/>
                </a:solidFill>
                <a:latin typeface="Carlito"/>
                <a:cs typeface="Carlito"/>
              </a:rPr>
              <a:t>operations </a:t>
            </a:r>
            <a:r>
              <a:rPr sz="1800" dirty="0">
                <a:solidFill>
                  <a:srgbClr val="00AF50"/>
                </a:solidFill>
                <a:latin typeface="Carlito"/>
                <a:cs typeface="Carlito"/>
              </a:rPr>
              <a:t>such as </a:t>
            </a:r>
            <a:r>
              <a:rPr sz="1800" spc="-5" dirty="0">
                <a:solidFill>
                  <a:srgbClr val="00AF50"/>
                </a:solidFill>
                <a:latin typeface="Carlito"/>
                <a:cs typeface="Carlito"/>
              </a:rPr>
              <a:t>SQL  </a:t>
            </a:r>
            <a:r>
              <a:rPr sz="1800" spc="-15" dirty="0">
                <a:solidFill>
                  <a:srgbClr val="00AF50"/>
                </a:solidFill>
                <a:latin typeface="Carlito"/>
                <a:cs typeface="Carlito"/>
              </a:rPr>
              <a:t>statements. </a:t>
            </a:r>
            <a:endParaRPr lang="en-US" sz="1800" spc="-15" dirty="0" smtClean="0">
              <a:solidFill>
                <a:srgbClr val="00AF50"/>
              </a:solidFill>
              <a:latin typeface="Carlito"/>
              <a:cs typeface="Carlito"/>
            </a:endParaRPr>
          </a:p>
          <a:p>
            <a:pPr marL="12700" marR="5715" algn="just">
              <a:lnSpc>
                <a:spcPct val="100000"/>
              </a:lnSpc>
            </a:pPr>
            <a:r>
              <a:rPr sz="1800" spc="-10" dirty="0" smtClean="0">
                <a:solidFill>
                  <a:srgbClr val="00AF50"/>
                </a:solidFill>
                <a:latin typeface="Carlito"/>
                <a:cs typeface="Carlito"/>
              </a:rPr>
              <a:t>Cursor </a:t>
            </a:r>
            <a:r>
              <a:rPr sz="1800" spc="-5" dirty="0">
                <a:solidFill>
                  <a:srgbClr val="00AF50"/>
                </a:solidFill>
                <a:latin typeface="Carlito"/>
                <a:cs typeface="Carlito"/>
              </a:rPr>
              <a:t>objects </a:t>
            </a:r>
            <a:r>
              <a:rPr sz="1800" spc="-10" dirty="0">
                <a:solidFill>
                  <a:srgbClr val="00AF50"/>
                </a:solidFill>
                <a:latin typeface="Carlito"/>
                <a:cs typeface="Carlito"/>
              </a:rPr>
              <a:t>interact </a:t>
            </a:r>
            <a:r>
              <a:rPr sz="1800" dirty="0">
                <a:solidFill>
                  <a:srgbClr val="00AF50"/>
                </a:solidFill>
                <a:latin typeface="Carlito"/>
                <a:cs typeface="Carlito"/>
              </a:rPr>
              <a:t>with the MySQL </a:t>
            </a:r>
            <a:r>
              <a:rPr sz="1800" spc="-5" dirty="0">
                <a:solidFill>
                  <a:srgbClr val="00AF50"/>
                </a:solidFill>
                <a:latin typeface="Carlito"/>
                <a:cs typeface="Carlito"/>
              </a:rPr>
              <a:t>server using </a:t>
            </a:r>
            <a:r>
              <a:rPr sz="1800" dirty="0">
                <a:solidFill>
                  <a:srgbClr val="00AF50"/>
                </a:solidFill>
                <a:latin typeface="Carlito"/>
                <a:cs typeface="Carlito"/>
              </a:rPr>
              <a:t>a </a:t>
            </a:r>
            <a:r>
              <a:rPr sz="1800" spc="-5" dirty="0">
                <a:solidFill>
                  <a:srgbClr val="00AF50"/>
                </a:solidFill>
                <a:latin typeface="Carlito"/>
                <a:cs typeface="Carlito"/>
              </a:rPr>
              <a:t>MySQLConnection  object.</a:t>
            </a:r>
            <a:endParaRPr sz="1800" dirty="0">
              <a:latin typeface="Carlito"/>
              <a:cs typeface="Carlito"/>
            </a:endParaRPr>
          </a:p>
          <a:p>
            <a:pPr marL="12700" algn="just">
              <a:lnSpc>
                <a:spcPct val="100000"/>
              </a:lnSpc>
            </a:pPr>
            <a:r>
              <a:rPr sz="1800" spc="-5" dirty="0">
                <a:solidFill>
                  <a:srgbClr val="FF0000"/>
                </a:solidFill>
                <a:latin typeface="Carlito"/>
                <a:cs typeface="Carlito"/>
              </a:rPr>
              <a:t>How </a:t>
            </a:r>
            <a:r>
              <a:rPr sz="1800" spc="-15" dirty="0">
                <a:solidFill>
                  <a:srgbClr val="FF0000"/>
                </a:solidFill>
                <a:latin typeface="Carlito"/>
                <a:cs typeface="Carlito"/>
              </a:rPr>
              <a:t>to create </a:t>
            </a:r>
            <a:r>
              <a:rPr sz="1800" spc="-10" dirty="0">
                <a:solidFill>
                  <a:srgbClr val="FF0000"/>
                </a:solidFill>
                <a:latin typeface="Carlito"/>
                <a:cs typeface="Carlito"/>
              </a:rPr>
              <a:t>cursor </a:t>
            </a:r>
            <a:r>
              <a:rPr sz="1800" spc="-5" dirty="0">
                <a:solidFill>
                  <a:srgbClr val="FF0000"/>
                </a:solidFill>
                <a:latin typeface="Carlito"/>
                <a:cs typeface="Carlito"/>
              </a:rPr>
              <a:t>object </a:t>
            </a:r>
            <a:r>
              <a:rPr sz="1800" dirty="0">
                <a:solidFill>
                  <a:srgbClr val="FF0000"/>
                </a:solidFill>
                <a:latin typeface="Carlito"/>
                <a:cs typeface="Carlito"/>
              </a:rPr>
              <a:t>and </a:t>
            </a:r>
            <a:r>
              <a:rPr sz="1800" spc="-5" dirty="0">
                <a:solidFill>
                  <a:srgbClr val="FF0000"/>
                </a:solidFill>
                <a:latin typeface="Carlito"/>
                <a:cs typeface="Carlito"/>
              </a:rPr>
              <a:t>use</a:t>
            </a:r>
            <a:r>
              <a:rPr sz="1800" spc="90" dirty="0">
                <a:solidFill>
                  <a:srgbClr val="FF0000"/>
                </a:solidFill>
                <a:latin typeface="Carlito"/>
                <a:cs typeface="Carlito"/>
              </a:rPr>
              <a:t> </a:t>
            </a:r>
            <a:r>
              <a:rPr sz="1800" dirty="0">
                <a:solidFill>
                  <a:srgbClr val="FF0000"/>
                </a:solidFill>
                <a:latin typeface="Carlito"/>
                <a:cs typeface="Carlito"/>
              </a:rPr>
              <a:t>it</a:t>
            </a:r>
            <a:endParaRPr sz="1800" dirty="0">
              <a:latin typeface="Carlito"/>
              <a:cs typeface="Carlito"/>
            </a:endParaRPr>
          </a:p>
          <a:p>
            <a:pPr marL="12700" marR="2050414">
              <a:lnSpc>
                <a:spcPct val="100000"/>
              </a:lnSpc>
              <a:spcBef>
                <a:spcPts val="10"/>
              </a:spcBef>
            </a:pPr>
            <a:r>
              <a:rPr sz="1600" spc="-5" dirty="0">
                <a:latin typeface="Carlito"/>
                <a:cs typeface="Carlito"/>
              </a:rPr>
              <a:t>import </a:t>
            </a:r>
            <a:r>
              <a:rPr sz="1600" spc="-10" dirty="0">
                <a:latin typeface="Carlito"/>
                <a:cs typeface="Carlito"/>
              </a:rPr>
              <a:t>mysql.connector  </a:t>
            </a:r>
            <a:r>
              <a:rPr sz="1400" spc="-10" dirty="0">
                <a:latin typeface="Arial" panose="020B0604020202020204" pitchFamily="34" charset="0"/>
                <a:cs typeface="Arial" panose="020B0604020202020204" pitchFamily="34" charset="0"/>
              </a:rPr>
              <a:t>mydb=mysql.connector.connect(host="localhost",user="root",</a:t>
            </a:r>
            <a:r>
              <a:rPr sz="1400" spc="-1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passwd</a:t>
            </a:r>
            <a:r>
              <a:rPr lang="en-US" sz="1400" spc="-10" dirty="0" smtClean="0">
                <a:latin typeface="Arial" panose="020B0604020202020204" pitchFamily="34" charset="0"/>
                <a:cs typeface="Arial" panose="020B0604020202020204" pitchFamily="34" charset="0"/>
              </a:rPr>
              <a:t>=“root”)</a:t>
            </a:r>
          </a:p>
          <a:p>
            <a:pPr marL="12700" marR="2050414">
              <a:lnSpc>
                <a:spcPct val="100000"/>
              </a:lnSpc>
              <a:spcBef>
                <a:spcPts val="10"/>
              </a:spcBef>
            </a:pPr>
            <a:endParaRPr lang="en-US" sz="1600" spc="-10" dirty="0">
              <a:latin typeface="Carlito"/>
              <a:cs typeface="Carlito"/>
            </a:endParaRPr>
          </a:p>
          <a:p>
            <a:pPr marL="12700" marR="2050414">
              <a:lnSpc>
                <a:spcPct val="100000"/>
              </a:lnSpc>
              <a:spcBef>
                <a:spcPts val="10"/>
              </a:spcBef>
            </a:pPr>
            <a:r>
              <a:rPr sz="1600" spc="-10" dirty="0" smtClean="0">
                <a:latin typeface="Carlito"/>
                <a:cs typeface="Carlito"/>
              </a:rPr>
              <a:t>cursor=</a:t>
            </a:r>
            <a:r>
              <a:rPr sz="1600" spc="-10" dirty="0" err="1" smtClean="0">
                <a:latin typeface="Carlito"/>
                <a:cs typeface="Carlito"/>
              </a:rPr>
              <a:t>mydb.cursor</a:t>
            </a:r>
            <a:r>
              <a:rPr sz="1600" spc="-10" dirty="0" smtClean="0">
                <a:latin typeface="Carlito"/>
                <a:cs typeface="Carlito"/>
              </a:rPr>
              <a:t>()</a:t>
            </a:r>
            <a:endParaRPr lang="en-US" sz="1600" spc="-10" dirty="0" smtClean="0">
              <a:latin typeface="Carlito"/>
              <a:cs typeface="Carlito"/>
            </a:endParaRPr>
          </a:p>
          <a:p>
            <a:pPr marL="12700" marR="2050414">
              <a:lnSpc>
                <a:spcPct val="100000"/>
              </a:lnSpc>
              <a:spcBef>
                <a:spcPts val="10"/>
              </a:spcBef>
            </a:pPr>
            <a:endParaRPr sz="1600" dirty="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1600" spc="-20" dirty="0">
                <a:latin typeface="Carlito"/>
                <a:cs typeface="Carlito"/>
              </a:rPr>
              <a:t>mycursor.execute("create </a:t>
            </a:r>
            <a:r>
              <a:rPr sz="1600" spc="-10" dirty="0">
                <a:latin typeface="Carlito"/>
                <a:cs typeface="Carlito"/>
              </a:rPr>
              <a:t>database </a:t>
            </a:r>
            <a:r>
              <a:rPr sz="1600" spc="-5" dirty="0">
                <a:latin typeface="Carlito"/>
                <a:cs typeface="Carlito"/>
              </a:rPr>
              <a:t>if not </a:t>
            </a:r>
            <a:r>
              <a:rPr sz="1600" spc="-10" dirty="0">
                <a:latin typeface="Carlito"/>
                <a:cs typeface="Carlito"/>
              </a:rPr>
              <a:t>exists</a:t>
            </a:r>
            <a:r>
              <a:rPr sz="1600" spc="20" dirty="0">
                <a:latin typeface="Carlito"/>
                <a:cs typeface="Carlito"/>
              </a:rPr>
              <a:t> </a:t>
            </a:r>
            <a:r>
              <a:rPr lang="en-US" sz="1600" spc="-5" dirty="0" smtClean="0">
                <a:latin typeface="Carlito"/>
                <a:cs typeface="Carlito"/>
              </a:rPr>
              <a:t>db1</a:t>
            </a:r>
            <a:r>
              <a:rPr sz="1600" spc="-5" dirty="0" smtClean="0">
                <a:latin typeface="Carlito"/>
                <a:cs typeface="Carlito"/>
              </a:rPr>
              <a:t>")</a:t>
            </a:r>
            <a:endParaRPr lang="en-US" sz="1600" spc="-5" dirty="0" smtClean="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endParaRPr sz="1600" dirty="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600" spc="-20" dirty="0">
                <a:latin typeface="Carlito"/>
                <a:cs typeface="Carlito"/>
              </a:rPr>
              <a:t>mycursor.execute("show</a:t>
            </a:r>
            <a:r>
              <a:rPr sz="1600" spc="-5" dirty="0">
                <a:latin typeface="Carlito"/>
                <a:cs typeface="Carlito"/>
              </a:rPr>
              <a:t> databases</a:t>
            </a:r>
            <a:r>
              <a:rPr sz="1600" spc="-5" dirty="0" smtClean="0">
                <a:latin typeface="Carlito"/>
                <a:cs typeface="Carlito"/>
              </a:rPr>
              <a:t>")</a:t>
            </a:r>
            <a:endParaRPr lang="en-US" sz="1600" spc="-5" dirty="0" smtClean="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endParaRPr sz="1600" dirty="0">
              <a:latin typeface="Carlito"/>
              <a:cs typeface="Carlito"/>
            </a:endParaRPr>
          </a:p>
          <a:p>
            <a:pPr marL="196850" marR="7028180" indent="-184785">
              <a:lnSpc>
                <a:spcPct val="100000"/>
              </a:lnSpc>
            </a:pPr>
            <a:r>
              <a:rPr sz="1600" spc="-15" dirty="0">
                <a:latin typeface="Carlito"/>
                <a:cs typeface="Carlito"/>
              </a:rPr>
              <a:t>for </a:t>
            </a:r>
            <a:r>
              <a:rPr sz="1600" dirty="0">
                <a:latin typeface="Carlito"/>
                <a:cs typeface="Carlito"/>
              </a:rPr>
              <a:t>x </a:t>
            </a:r>
            <a:r>
              <a:rPr sz="1600" spc="-5" dirty="0">
                <a:latin typeface="Carlito"/>
                <a:cs typeface="Carlito"/>
              </a:rPr>
              <a:t>in </a:t>
            </a:r>
            <a:r>
              <a:rPr sz="1600" spc="-15" dirty="0">
                <a:latin typeface="Carlito"/>
                <a:cs typeface="Carlito"/>
              </a:rPr>
              <a:t>mycursor:  </a:t>
            </a:r>
            <a:r>
              <a:rPr sz="1600" spc="-5" dirty="0">
                <a:latin typeface="Carlito"/>
                <a:cs typeface="Carlito"/>
              </a:rPr>
              <a:t>print(x)</a:t>
            </a:r>
            <a:endParaRPr sz="1600" dirty="0">
              <a:latin typeface="Carlito"/>
              <a:cs typeface="Carlito"/>
            </a:endParaRPr>
          </a:p>
          <a:p>
            <a:pPr marL="12700" marR="6350">
              <a:lnSpc>
                <a:spcPts val="2160"/>
              </a:lnSpc>
              <a:spcBef>
                <a:spcPts val="55"/>
              </a:spcBef>
            </a:pPr>
            <a:endParaRPr lang="en-US" sz="1800" spc="-10" dirty="0" smtClean="0">
              <a:solidFill>
                <a:srgbClr val="00AF50"/>
              </a:solidFill>
              <a:latin typeface="Carlito"/>
              <a:cs typeface="Carlito"/>
            </a:endParaRPr>
          </a:p>
          <a:p>
            <a:pPr marL="12700" marR="6350">
              <a:lnSpc>
                <a:spcPts val="2160"/>
              </a:lnSpc>
              <a:spcBef>
                <a:spcPts val="55"/>
              </a:spcBef>
            </a:pPr>
            <a:r>
              <a:rPr sz="1800" dirty="0" smtClean="0">
                <a:solidFill>
                  <a:srgbClr val="00B0F0"/>
                </a:solidFill>
                <a:latin typeface="Carlito"/>
                <a:cs typeface="Carlito"/>
              </a:rPr>
              <a:t>line </a:t>
            </a:r>
            <a:r>
              <a:rPr sz="1800" dirty="0">
                <a:solidFill>
                  <a:srgbClr val="00B0F0"/>
                </a:solidFill>
                <a:latin typeface="Carlito"/>
                <a:cs typeface="Carlito"/>
              </a:rPr>
              <a:t>4 </a:t>
            </a:r>
            <a:r>
              <a:rPr sz="1800" spc="-10" dirty="0">
                <a:solidFill>
                  <a:srgbClr val="00B0F0"/>
                </a:solidFill>
                <a:latin typeface="Carlito"/>
                <a:cs typeface="Carlito"/>
              </a:rPr>
              <a:t>we are creating </a:t>
            </a:r>
            <a:r>
              <a:rPr sz="1800" dirty="0">
                <a:solidFill>
                  <a:srgbClr val="00B0F0"/>
                </a:solidFill>
                <a:latin typeface="Carlito"/>
                <a:cs typeface="Carlito"/>
              </a:rPr>
              <a:t>a </a:t>
            </a:r>
            <a:r>
              <a:rPr sz="1800" spc="-10" dirty="0">
                <a:solidFill>
                  <a:srgbClr val="00B0F0"/>
                </a:solidFill>
                <a:latin typeface="Carlito"/>
                <a:cs typeface="Carlito"/>
              </a:rPr>
              <a:t>database </a:t>
            </a:r>
            <a:r>
              <a:rPr sz="1800" dirty="0">
                <a:solidFill>
                  <a:srgbClr val="00B0F0"/>
                </a:solidFill>
                <a:latin typeface="Carlito"/>
                <a:cs typeface="Carlito"/>
              </a:rPr>
              <a:t>named </a:t>
            </a:r>
            <a:r>
              <a:rPr sz="1800" spc="-5" dirty="0">
                <a:solidFill>
                  <a:srgbClr val="00B0F0"/>
                </a:solidFill>
                <a:latin typeface="Carlito"/>
                <a:cs typeface="Carlito"/>
              </a:rPr>
              <a:t>school </a:t>
            </a:r>
            <a:r>
              <a:rPr sz="1800" dirty="0">
                <a:solidFill>
                  <a:srgbClr val="00B0F0"/>
                </a:solidFill>
                <a:latin typeface="Carlito"/>
                <a:cs typeface="Carlito"/>
              </a:rPr>
              <a:t>if it is </a:t>
            </a:r>
            <a:r>
              <a:rPr sz="1800" spc="-5" dirty="0">
                <a:solidFill>
                  <a:srgbClr val="00B0F0"/>
                </a:solidFill>
                <a:latin typeface="Carlito"/>
                <a:cs typeface="Carlito"/>
              </a:rPr>
              <a:t>already not </a:t>
            </a:r>
            <a:r>
              <a:rPr sz="1800" spc="-10" dirty="0">
                <a:solidFill>
                  <a:srgbClr val="00B0F0"/>
                </a:solidFill>
                <a:latin typeface="Carlito"/>
                <a:cs typeface="Carlito"/>
              </a:rPr>
              <a:t>created </a:t>
            </a:r>
            <a:r>
              <a:rPr sz="1800" spc="-5" dirty="0">
                <a:solidFill>
                  <a:srgbClr val="00B0F0"/>
                </a:solidFill>
                <a:latin typeface="Carlito"/>
                <a:cs typeface="Carlito"/>
              </a:rPr>
              <a:t>with  </a:t>
            </a:r>
            <a:r>
              <a:rPr sz="1800" dirty="0">
                <a:solidFill>
                  <a:srgbClr val="00B0F0"/>
                </a:solidFill>
                <a:latin typeface="Carlito"/>
                <a:cs typeface="Carlito"/>
              </a:rPr>
              <a:t>the </a:t>
            </a:r>
            <a:r>
              <a:rPr sz="1800" spc="-5" dirty="0">
                <a:solidFill>
                  <a:srgbClr val="00B0F0"/>
                </a:solidFill>
                <a:latin typeface="Carlito"/>
                <a:cs typeface="Carlito"/>
              </a:rPr>
              <a:t>help of </a:t>
            </a:r>
            <a:r>
              <a:rPr sz="1800" spc="-10" dirty="0">
                <a:solidFill>
                  <a:srgbClr val="00B0F0"/>
                </a:solidFill>
                <a:latin typeface="Carlito"/>
                <a:cs typeface="Carlito"/>
              </a:rPr>
              <a:t>cursor</a:t>
            </a:r>
            <a:r>
              <a:rPr sz="1800" spc="25" dirty="0">
                <a:solidFill>
                  <a:srgbClr val="00B0F0"/>
                </a:solidFill>
                <a:latin typeface="Carlito"/>
                <a:cs typeface="Carlito"/>
              </a:rPr>
              <a:t> </a:t>
            </a:r>
            <a:r>
              <a:rPr sz="1800" spc="-5" dirty="0">
                <a:solidFill>
                  <a:srgbClr val="00B0F0"/>
                </a:solidFill>
                <a:latin typeface="Carlito"/>
                <a:cs typeface="Carlito"/>
              </a:rPr>
              <a:t>object.</a:t>
            </a:r>
            <a:endParaRPr sz="1800" dirty="0">
              <a:solidFill>
                <a:srgbClr val="00B0F0"/>
              </a:solidFill>
              <a:latin typeface="Carlito"/>
              <a:cs typeface="Carlito"/>
            </a:endParaRPr>
          </a:p>
          <a:p>
            <a:pPr marL="12700">
              <a:lnSpc>
                <a:spcPts val="2090"/>
              </a:lnSpc>
            </a:pPr>
            <a:r>
              <a:rPr sz="1800" spc="-5" dirty="0">
                <a:solidFill>
                  <a:srgbClr val="00B0F0"/>
                </a:solidFill>
                <a:latin typeface="Carlito"/>
                <a:cs typeface="Carlito"/>
              </a:rPr>
              <a:t>Line</a:t>
            </a:r>
            <a:r>
              <a:rPr sz="1800" spc="225" dirty="0">
                <a:solidFill>
                  <a:srgbClr val="00B0F0"/>
                </a:solidFill>
                <a:latin typeface="Carlito"/>
                <a:cs typeface="Carlito"/>
              </a:rPr>
              <a:t> </a:t>
            </a:r>
            <a:r>
              <a:rPr sz="1800" dirty="0">
                <a:solidFill>
                  <a:srgbClr val="00B0F0"/>
                </a:solidFill>
                <a:latin typeface="Carlito"/>
                <a:cs typeface="Carlito"/>
              </a:rPr>
              <a:t>5</a:t>
            </a:r>
            <a:r>
              <a:rPr sz="1800" spc="235" dirty="0">
                <a:solidFill>
                  <a:srgbClr val="00B0F0"/>
                </a:solidFill>
                <a:latin typeface="Carlito"/>
                <a:cs typeface="Carlito"/>
              </a:rPr>
              <a:t> </a:t>
            </a:r>
            <a:r>
              <a:rPr sz="1800" spc="-15" dirty="0">
                <a:solidFill>
                  <a:srgbClr val="00B0F0"/>
                </a:solidFill>
                <a:latin typeface="Carlito"/>
                <a:cs typeface="Carlito"/>
              </a:rPr>
              <a:t>executes</a:t>
            </a:r>
            <a:r>
              <a:rPr sz="1800" spc="215" dirty="0">
                <a:solidFill>
                  <a:srgbClr val="00B0F0"/>
                </a:solidFill>
                <a:latin typeface="Carlito"/>
                <a:cs typeface="Carlito"/>
              </a:rPr>
              <a:t> </a:t>
            </a:r>
            <a:r>
              <a:rPr sz="1800" dirty="0">
                <a:solidFill>
                  <a:srgbClr val="00B0F0"/>
                </a:solidFill>
                <a:latin typeface="Carlito"/>
                <a:cs typeface="Carlito"/>
              </a:rPr>
              <a:t>the</a:t>
            </a:r>
            <a:r>
              <a:rPr sz="1800" spc="225" dirty="0">
                <a:solidFill>
                  <a:srgbClr val="00B0F0"/>
                </a:solidFill>
                <a:latin typeface="Carlito"/>
                <a:cs typeface="Carlito"/>
              </a:rPr>
              <a:t> </a:t>
            </a:r>
            <a:r>
              <a:rPr sz="1800" dirty="0">
                <a:solidFill>
                  <a:srgbClr val="00B0F0"/>
                </a:solidFill>
                <a:latin typeface="Carlito"/>
                <a:cs typeface="Carlito"/>
              </a:rPr>
              <a:t>sql</a:t>
            </a:r>
            <a:r>
              <a:rPr sz="1800" spc="225" dirty="0">
                <a:solidFill>
                  <a:srgbClr val="00B0F0"/>
                </a:solidFill>
                <a:latin typeface="Carlito"/>
                <a:cs typeface="Carlito"/>
              </a:rPr>
              <a:t> </a:t>
            </a:r>
            <a:r>
              <a:rPr sz="1800" dirty="0">
                <a:solidFill>
                  <a:srgbClr val="00B0F0"/>
                </a:solidFill>
                <a:latin typeface="Carlito"/>
                <a:cs typeface="Carlito"/>
              </a:rPr>
              <a:t>query</a:t>
            </a:r>
            <a:r>
              <a:rPr sz="1800" spc="225" dirty="0">
                <a:solidFill>
                  <a:srgbClr val="00B0F0"/>
                </a:solidFill>
                <a:latin typeface="Carlito"/>
                <a:cs typeface="Carlito"/>
              </a:rPr>
              <a:t> </a:t>
            </a:r>
            <a:r>
              <a:rPr sz="1800" spc="-5" dirty="0">
                <a:solidFill>
                  <a:srgbClr val="00B0F0"/>
                </a:solidFill>
                <a:latin typeface="Carlito"/>
                <a:cs typeface="Carlito"/>
              </a:rPr>
              <a:t>show</a:t>
            </a:r>
            <a:r>
              <a:rPr sz="1800" spc="225" dirty="0">
                <a:solidFill>
                  <a:srgbClr val="00B0F0"/>
                </a:solidFill>
                <a:latin typeface="Carlito"/>
                <a:cs typeface="Carlito"/>
              </a:rPr>
              <a:t> </a:t>
            </a:r>
            <a:r>
              <a:rPr sz="1800" spc="-10" dirty="0">
                <a:solidFill>
                  <a:srgbClr val="00B0F0"/>
                </a:solidFill>
                <a:latin typeface="Carlito"/>
                <a:cs typeface="Carlito"/>
              </a:rPr>
              <a:t>databases</a:t>
            </a:r>
            <a:r>
              <a:rPr sz="1800" spc="220" dirty="0">
                <a:solidFill>
                  <a:srgbClr val="00B0F0"/>
                </a:solidFill>
                <a:latin typeface="Carlito"/>
                <a:cs typeface="Carlito"/>
              </a:rPr>
              <a:t> </a:t>
            </a:r>
            <a:r>
              <a:rPr sz="1800" dirty="0">
                <a:solidFill>
                  <a:srgbClr val="00B0F0"/>
                </a:solidFill>
                <a:latin typeface="Carlito"/>
                <a:cs typeface="Carlito"/>
              </a:rPr>
              <a:t>and</a:t>
            </a:r>
            <a:r>
              <a:rPr sz="1800" spc="235" dirty="0">
                <a:solidFill>
                  <a:srgbClr val="00B0F0"/>
                </a:solidFill>
                <a:latin typeface="Carlito"/>
                <a:cs typeface="Carlito"/>
              </a:rPr>
              <a:t> </a:t>
            </a:r>
            <a:r>
              <a:rPr sz="1800" spc="-15" dirty="0">
                <a:solidFill>
                  <a:srgbClr val="00B0F0"/>
                </a:solidFill>
                <a:latin typeface="Carlito"/>
                <a:cs typeface="Carlito"/>
              </a:rPr>
              <a:t>store</a:t>
            </a:r>
            <a:r>
              <a:rPr sz="1800" spc="225" dirty="0">
                <a:solidFill>
                  <a:srgbClr val="00B0F0"/>
                </a:solidFill>
                <a:latin typeface="Carlito"/>
                <a:cs typeface="Carlito"/>
              </a:rPr>
              <a:t> </a:t>
            </a:r>
            <a:r>
              <a:rPr sz="1800" spc="-5" dirty="0">
                <a:solidFill>
                  <a:srgbClr val="00B0F0"/>
                </a:solidFill>
                <a:latin typeface="Carlito"/>
                <a:cs typeface="Carlito"/>
              </a:rPr>
              <a:t>result</a:t>
            </a:r>
            <a:r>
              <a:rPr sz="1800" spc="220" dirty="0">
                <a:solidFill>
                  <a:srgbClr val="00B0F0"/>
                </a:solidFill>
                <a:latin typeface="Carlito"/>
                <a:cs typeface="Carlito"/>
              </a:rPr>
              <a:t> </a:t>
            </a:r>
            <a:r>
              <a:rPr sz="1800" dirty="0">
                <a:solidFill>
                  <a:srgbClr val="00B0F0"/>
                </a:solidFill>
                <a:latin typeface="Carlito"/>
                <a:cs typeface="Carlito"/>
              </a:rPr>
              <a:t>in</a:t>
            </a:r>
            <a:r>
              <a:rPr sz="1800" spc="235" dirty="0">
                <a:solidFill>
                  <a:srgbClr val="00B0F0"/>
                </a:solidFill>
                <a:latin typeface="Carlito"/>
                <a:cs typeface="Carlito"/>
              </a:rPr>
              <a:t> </a:t>
            </a:r>
            <a:r>
              <a:rPr sz="1800" spc="-15" dirty="0">
                <a:solidFill>
                  <a:srgbClr val="00B0F0"/>
                </a:solidFill>
                <a:latin typeface="Carlito"/>
                <a:cs typeface="Carlito"/>
              </a:rPr>
              <a:t>mycursor</a:t>
            </a:r>
            <a:r>
              <a:rPr sz="1800" spc="225" dirty="0">
                <a:solidFill>
                  <a:srgbClr val="00B0F0"/>
                </a:solidFill>
                <a:latin typeface="Carlito"/>
                <a:cs typeface="Carlito"/>
              </a:rPr>
              <a:t> </a:t>
            </a:r>
            <a:r>
              <a:rPr sz="1800" dirty="0">
                <a:solidFill>
                  <a:srgbClr val="00B0F0"/>
                </a:solidFill>
                <a:latin typeface="Carlito"/>
                <a:cs typeface="Carlito"/>
              </a:rPr>
              <a:t>as</a:t>
            </a:r>
            <a:r>
              <a:rPr sz="1800" spc="215" dirty="0">
                <a:solidFill>
                  <a:srgbClr val="00B0F0"/>
                </a:solidFill>
                <a:latin typeface="Carlito"/>
                <a:cs typeface="Carlito"/>
              </a:rPr>
              <a:t> </a:t>
            </a:r>
            <a:r>
              <a:rPr sz="1800" spc="-10" dirty="0" err="1" smtClean="0">
                <a:solidFill>
                  <a:srgbClr val="00B0F0"/>
                </a:solidFill>
                <a:latin typeface="Carlito"/>
                <a:cs typeface="Carlito"/>
              </a:rPr>
              <a:t>collection</a:t>
            </a:r>
            <a:r>
              <a:rPr sz="1800" dirty="0" err="1" smtClean="0">
                <a:solidFill>
                  <a:srgbClr val="00B0F0"/>
                </a:solidFill>
                <a:latin typeface="Carlito"/>
                <a:cs typeface="Carlito"/>
              </a:rPr>
              <a:t>,whose</a:t>
            </a:r>
            <a:r>
              <a:rPr sz="1800" dirty="0" smtClean="0">
                <a:solidFill>
                  <a:srgbClr val="00B0F0"/>
                </a:solidFill>
                <a:latin typeface="Carlito"/>
                <a:cs typeface="Carlito"/>
              </a:rPr>
              <a:t> </a:t>
            </a:r>
            <a:r>
              <a:rPr sz="1800" spc="-5" dirty="0">
                <a:solidFill>
                  <a:srgbClr val="00B0F0"/>
                </a:solidFill>
                <a:latin typeface="Carlito"/>
                <a:cs typeface="Carlito"/>
              </a:rPr>
              <a:t>values </a:t>
            </a:r>
            <a:r>
              <a:rPr sz="1800" spc="-10" dirty="0">
                <a:solidFill>
                  <a:srgbClr val="00B0F0"/>
                </a:solidFill>
                <a:latin typeface="Carlito"/>
                <a:cs typeface="Carlito"/>
              </a:rPr>
              <a:t>are </a:t>
            </a:r>
            <a:r>
              <a:rPr sz="1800" spc="-5" dirty="0">
                <a:solidFill>
                  <a:srgbClr val="00B0F0"/>
                </a:solidFill>
                <a:latin typeface="Carlito"/>
                <a:cs typeface="Carlito"/>
              </a:rPr>
              <a:t>being </a:t>
            </a:r>
            <a:r>
              <a:rPr sz="1800" spc="-15" dirty="0">
                <a:solidFill>
                  <a:srgbClr val="00B0F0"/>
                </a:solidFill>
                <a:latin typeface="Carlito"/>
                <a:cs typeface="Carlito"/>
              </a:rPr>
              <a:t>fetched </a:t>
            </a:r>
            <a:r>
              <a:rPr sz="1800" dirty="0">
                <a:solidFill>
                  <a:srgbClr val="00B0F0"/>
                </a:solidFill>
                <a:latin typeface="Carlito"/>
                <a:cs typeface="Carlito"/>
              </a:rPr>
              <a:t>in x </a:t>
            </a:r>
            <a:r>
              <a:rPr sz="1800" spc="-5" dirty="0">
                <a:solidFill>
                  <a:srgbClr val="00B0F0"/>
                </a:solidFill>
                <a:latin typeface="Carlito"/>
                <a:cs typeface="Carlito"/>
              </a:rPr>
              <a:t>variable one by</a:t>
            </a:r>
            <a:r>
              <a:rPr sz="1800" spc="120" dirty="0">
                <a:solidFill>
                  <a:srgbClr val="00B0F0"/>
                </a:solidFill>
                <a:latin typeface="Carlito"/>
                <a:cs typeface="Carlito"/>
              </a:rPr>
              <a:t> </a:t>
            </a:r>
            <a:r>
              <a:rPr sz="1800" spc="-5" dirty="0">
                <a:solidFill>
                  <a:srgbClr val="00B0F0"/>
                </a:solidFill>
                <a:latin typeface="Carlito"/>
                <a:cs typeface="Carlito"/>
              </a:rPr>
              <a:t>one</a:t>
            </a:r>
            <a:r>
              <a:rPr sz="1800" spc="-5" dirty="0" smtClean="0">
                <a:solidFill>
                  <a:srgbClr val="00B0F0"/>
                </a:solidFill>
                <a:latin typeface="Carlito"/>
                <a:cs typeface="Carlito"/>
              </a:rPr>
              <a:t>.</a:t>
            </a:r>
            <a:endParaRPr lang="en-US" sz="1800" spc="-5" dirty="0" smtClean="0">
              <a:solidFill>
                <a:srgbClr val="00B0F0"/>
              </a:solidFill>
              <a:latin typeface="Carlito"/>
              <a:cs typeface="Carlito"/>
            </a:endParaRPr>
          </a:p>
          <a:p>
            <a:pPr marL="12700">
              <a:lnSpc>
                <a:spcPts val="2090"/>
              </a:lnSpc>
            </a:pPr>
            <a:endParaRPr sz="1800" dirty="0">
              <a:solidFill>
                <a:srgbClr val="00B0F0"/>
              </a:solidFill>
              <a:latin typeface="Carlito"/>
              <a:cs typeface="Carlito"/>
            </a:endParaRPr>
          </a:p>
          <a:p>
            <a:pPr marL="12700" marR="5080">
              <a:lnSpc>
                <a:spcPct val="100000"/>
              </a:lnSpc>
            </a:pPr>
            <a:r>
              <a:rPr sz="1800" dirty="0">
                <a:solidFill>
                  <a:srgbClr val="00B0F0"/>
                </a:solidFill>
                <a:latin typeface="Carlito"/>
                <a:cs typeface="Carlito"/>
              </a:rPr>
              <a:t>On </a:t>
            </a:r>
            <a:r>
              <a:rPr sz="1800" spc="-10" dirty="0">
                <a:solidFill>
                  <a:srgbClr val="00B0F0"/>
                </a:solidFill>
                <a:latin typeface="Carlito"/>
                <a:cs typeface="Carlito"/>
              </a:rPr>
              <a:t>execution </a:t>
            </a:r>
            <a:r>
              <a:rPr sz="1800" spc="-5" dirty="0">
                <a:solidFill>
                  <a:srgbClr val="00B0F0"/>
                </a:solidFill>
                <a:latin typeface="Carlito"/>
                <a:cs typeface="Carlito"/>
              </a:rPr>
              <a:t>of above </a:t>
            </a:r>
            <a:r>
              <a:rPr sz="1800" spc="-15" dirty="0">
                <a:solidFill>
                  <a:srgbClr val="00B0F0"/>
                </a:solidFill>
                <a:latin typeface="Carlito"/>
                <a:cs typeface="Carlito"/>
              </a:rPr>
              <a:t>program </a:t>
            </a:r>
            <a:r>
              <a:rPr sz="1800" spc="-5" dirty="0">
                <a:solidFill>
                  <a:srgbClr val="00B0F0"/>
                </a:solidFill>
                <a:latin typeface="Carlito"/>
                <a:cs typeface="Carlito"/>
              </a:rPr>
              <a:t>school database </a:t>
            </a:r>
            <a:r>
              <a:rPr sz="1800" dirty="0">
                <a:solidFill>
                  <a:srgbClr val="00B0F0"/>
                </a:solidFill>
                <a:latin typeface="Carlito"/>
                <a:cs typeface="Carlito"/>
              </a:rPr>
              <a:t>is </a:t>
            </a:r>
            <a:r>
              <a:rPr sz="1800" spc="-10" dirty="0">
                <a:solidFill>
                  <a:srgbClr val="00B0F0"/>
                </a:solidFill>
                <a:latin typeface="Carlito"/>
                <a:cs typeface="Carlito"/>
              </a:rPr>
              <a:t>created </a:t>
            </a:r>
            <a:r>
              <a:rPr sz="1800" dirty="0">
                <a:solidFill>
                  <a:srgbClr val="00B0F0"/>
                </a:solidFill>
                <a:latin typeface="Carlito"/>
                <a:cs typeface="Carlito"/>
              </a:rPr>
              <a:t>and a </a:t>
            </a:r>
            <a:r>
              <a:rPr sz="1800" spc="-5" dirty="0">
                <a:solidFill>
                  <a:srgbClr val="00B0F0"/>
                </a:solidFill>
                <a:latin typeface="Carlito"/>
                <a:cs typeface="Carlito"/>
              </a:rPr>
              <a:t>list of </a:t>
            </a:r>
            <a:r>
              <a:rPr sz="1800" spc="-10" dirty="0">
                <a:solidFill>
                  <a:srgbClr val="00B0F0"/>
                </a:solidFill>
                <a:latin typeface="Carlito"/>
                <a:cs typeface="Carlito"/>
              </a:rPr>
              <a:t>available databases  </a:t>
            </a:r>
            <a:r>
              <a:rPr sz="1800" dirty="0">
                <a:solidFill>
                  <a:srgbClr val="00B0F0"/>
                </a:solidFill>
                <a:latin typeface="Carlito"/>
                <a:cs typeface="Carlito"/>
              </a:rPr>
              <a:t>is</a:t>
            </a:r>
            <a:r>
              <a:rPr sz="1800" spc="-10" dirty="0">
                <a:solidFill>
                  <a:srgbClr val="00B0F0"/>
                </a:solidFill>
                <a:latin typeface="Carlito"/>
                <a:cs typeface="Carlito"/>
              </a:rPr>
              <a:t> </a:t>
            </a:r>
            <a:r>
              <a:rPr sz="1800" spc="-5" dirty="0">
                <a:solidFill>
                  <a:srgbClr val="00B0F0"/>
                </a:solidFill>
                <a:latin typeface="Carlito"/>
                <a:cs typeface="Carlito"/>
              </a:rPr>
              <a:t>shown.</a:t>
            </a:r>
            <a:endParaRPr sz="1800" dirty="0">
              <a:solidFill>
                <a:srgbClr val="00B0F0"/>
              </a:solidFill>
              <a:latin typeface="Carlito"/>
              <a:cs typeface="Carlito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5488304" y="968121"/>
            <a:ext cx="3227070" cy="2540"/>
          </a:xfrm>
          <a:custGeom>
            <a:avLst/>
            <a:gdLst/>
            <a:ahLst/>
            <a:cxnLst/>
            <a:rect l="l" t="t" r="r" b="b"/>
            <a:pathLst>
              <a:path w="3227070" h="2540">
                <a:moveTo>
                  <a:pt x="0" y="2031"/>
                </a:moveTo>
                <a:lnTo>
                  <a:pt x="3227070" y="0"/>
                </a:lnTo>
              </a:path>
            </a:pathLst>
          </a:custGeom>
          <a:ln w="5105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31774" y="762000"/>
            <a:ext cx="8483600" cy="524438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95"/>
              </a:spcBef>
            </a:pPr>
            <a:r>
              <a:rPr sz="2000" spc="-5" dirty="0">
                <a:solidFill>
                  <a:srgbClr val="FF0000"/>
                </a:solidFill>
                <a:latin typeface="Carlito"/>
                <a:cs typeface="Carlito"/>
              </a:rPr>
              <a:t>How </a:t>
            </a:r>
            <a:r>
              <a:rPr sz="2000" spc="-15" dirty="0">
                <a:solidFill>
                  <a:srgbClr val="FF0000"/>
                </a:solidFill>
                <a:latin typeface="Carlito"/>
                <a:cs typeface="Carlito"/>
              </a:rPr>
              <a:t>to create </a:t>
            </a:r>
            <a:r>
              <a:rPr sz="2000" spc="-10" dirty="0">
                <a:solidFill>
                  <a:srgbClr val="FF0000"/>
                </a:solidFill>
                <a:latin typeface="Carlito"/>
                <a:cs typeface="Carlito"/>
              </a:rPr>
              <a:t>table at </a:t>
            </a:r>
            <a:r>
              <a:rPr sz="2000" spc="-5" dirty="0">
                <a:solidFill>
                  <a:srgbClr val="FF0000"/>
                </a:solidFill>
                <a:latin typeface="Carlito"/>
                <a:cs typeface="Carlito"/>
              </a:rPr>
              <a:t>run</a:t>
            </a:r>
            <a:r>
              <a:rPr sz="2000" spc="65" dirty="0">
                <a:solidFill>
                  <a:srgbClr val="FF0000"/>
                </a:solidFill>
                <a:latin typeface="Carlito"/>
                <a:cs typeface="Carlito"/>
              </a:rPr>
              <a:t> </a:t>
            </a:r>
            <a:r>
              <a:rPr sz="2000" spc="-5" dirty="0">
                <a:solidFill>
                  <a:srgbClr val="FF0000"/>
                </a:solidFill>
                <a:latin typeface="Carlito"/>
                <a:cs typeface="Carlito"/>
              </a:rPr>
              <a:t>time</a:t>
            </a:r>
            <a:endParaRPr sz="2000" dirty="0">
              <a:latin typeface="Carlito"/>
              <a:cs typeface="Carlito"/>
            </a:endParaRPr>
          </a:p>
          <a:p>
            <a:pPr marL="12700" marR="5080" algn="just">
              <a:lnSpc>
                <a:spcPct val="100000"/>
              </a:lnSpc>
            </a:pPr>
            <a:r>
              <a:rPr sz="2000" spc="-35" dirty="0">
                <a:solidFill>
                  <a:srgbClr val="00AF50"/>
                </a:solidFill>
                <a:latin typeface="Carlito"/>
                <a:cs typeface="Carlito"/>
              </a:rPr>
              <a:t>Table </a:t>
            </a:r>
            <a:r>
              <a:rPr sz="2000" spc="-10" dirty="0">
                <a:solidFill>
                  <a:srgbClr val="00AF50"/>
                </a:solidFill>
                <a:latin typeface="Carlito"/>
                <a:cs typeface="Carlito"/>
              </a:rPr>
              <a:t>creation </a:t>
            </a:r>
            <a:r>
              <a:rPr sz="2000" spc="-5" dirty="0">
                <a:solidFill>
                  <a:srgbClr val="00AF50"/>
                </a:solidFill>
                <a:latin typeface="Carlito"/>
                <a:cs typeface="Carlito"/>
              </a:rPr>
              <a:t>is very </a:t>
            </a:r>
            <a:r>
              <a:rPr sz="2000" spc="-10" dirty="0">
                <a:solidFill>
                  <a:srgbClr val="00AF50"/>
                </a:solidFill>
                <a:latin typeface="Carlito"/>
                <a:cs typeface="Carlito"/>
              </a:rPr>
              <a:t>easy </a:t>
            </a:r>
            <a:r>
              <a:rPr sz="2000" dirty="0" smtClean="0">
                <a:solidFill>
                  <a:srgbClr val="00AF50"/>
                </a:solidFill>
                <a:latin typeface="Carlito"/>
                <a:cs typeface="Carlito"/>
              </a:rPr>
              <a:t>, </a:t>
            </a:r>
            <a:r>
              <a:rPr sz="2000" spc="-10" dirty="0" smtClean="0">
                <a:solidFill>
                  <a:srgbClr val="00AF50"/>
                </a:solidFill>
                <a:latin typeface="Carlito"/>
                <a:cs typeface="Carlito"/>
              </a:rPr>
              <a:t>just </a:t>
            </a:r>
            <a:r>
              <a:rPr sz="2000" spc="-5" dirty="0">
                <a:solidFill>
                  <a:srgbClr val="00AF50"/>
                </a:solidFill>
                <a:latin typeface="Carlito"/>
                <a:cs typeface="Carlito"/>
              </a:rPr>
              <a:t>pass the </a:t>
            </a:r>
            <a:r>
              <a:rPr sz="2000" spc="-10" dirty="0">
                <a:solidFill>
                  <a:srgbClr val="00AF50"/>
                </a:solidFill>
                <a:latin typeface="Carlito"/>
                <a:cs typeface="Carlito"/>
              </a:rPr>
              <a:t>create </a:t>
            </a:r>
            <a:r>
              <a:rPr sz="2000" spc="-5" dirty="0">
                <a:solidFill>
                  <a:srgbClr val="00AF50"/>
                </a:solidFill>
                <a:latin typeface="Carlito"/>
                <a:cs typeface="Carlito"/>
              </a:rPr>
              <a:t>table query in </a:t>
            </a:r>
            <a:r>
              <a:rPr sz="2000" spc="-15" dirty="0">
                <a:solidFill>
                  <a:srgbClr val="00AF50"/>
                </a:solidFill>
                <a:latin typeface="Carlito"/>
                <a:cs typeface="Carlito"/>
              </a:rPr>
              <a:t>execute() </a:t>
            </a:r>
            <a:r>
              <a:rPr sz="2000" spc="-5" dirty="0">
                <a:solidFill>
                  <a:srgbClr val="00AF50"/>
                </a:solidFill>
                <a:latin typeface="Carlito"/>
                <a:cs typeface="Carlito"/>
              </a:rPr>
              <a:t>method of </a:t>
            </a:r>
            <a:r>
              <a:rPr sz="2000" spc="-10" dirty="0">
                <a:solidFill>
                  <a:srgbClr val="00AF50"/>
                </a:solidFill>
                <a:latin typeface="Carlito"/>
                <a:cs typeface="Carlito"/>
              </a:rPr>
              <a:t>cursor </a:t>
            </a:r>
            <a:r>
              <a:rPr sz="2000" spc="-5" dirty="0">
                <a:solidFill>
                  <a:srgbClr val="00AF50"/>
                </a:solidFill>
                <a:latin typeface="Carlito"/>
                <a:cs typeface="Carlito"/>
              </a:rPr>
              <a:t>object.  </a:t>
            </a:r>
            <a:endParaRPr lang="en-US" sz="2000" spc="-5" dirty="0" smtClean="0">
              <a:solidFill>
                <a:srgbClr val="00AF50"/>
              </a:solidFill>
              <a:latin typeface="Carlito"/>
              <a:cs typeface="Carlito"/>
            </a:endParaRPr>
          </a:p>
          <a:p>
            <a:pPr marL="12700" marR="5080" algn="just">
              <a:lnSpc>
                <a:spcPct val="100000"/>
              </a:lnSpc>
            </a:pPr>
            <a:r>
              <a:rPr sz="2000" dirty="0" smtClean="0">
                <a:solidFill>
                  <a:srgbClr val="00AF50"/>
                </a:solidFill>
                <a:latin typeface="Carlito"/>
                <a:cs typeface="Carlito"/>
              </a:rPr>
              <a:t>But </a:t>
            </a:r>
            <a:r>
              <a:rPr sz="2000" spc="-15" dirty="0">
                <a:solidFill>
                  <a:srgbClr val="00AF50"/>
                </a:solidFill>
                <a:latin typeface="Carlito"/>
                <a:cs typeface="Carlito"/>
              </a:rPr>
              <a:t>before </a:t>
            </a:r>
            <a:r>
              <a:rPr sz="2000" spc="-10" dirty="0">
                <a:solidFill>
                  <a:srgbClr val="00AF50"/>
                </a:solidFill>
                <a:latin typeface="Carlito"/>
                <a:cs typeface="Carlito"/>
              </a:rPr>
              <a:t>table </a:t>
            </a:r>
            <a:r>
              <a:rPr sz="2000" spc="-5" dirty="0">
                <a:solidFill>
                  <a:srgbClr val="00AF50"/>
                </a:solidFill>
                <a:latin typeface="Carlito"/>
                <a:cs typeface="Carlito"/>
              </a:rPr>
              <a:t>creation </a:t>
            </a:r>
            <a:r>
              <a:rPr sz="2000" spc="-10" dirty="0">
                <a:solidFill>
                  <a:srgbClr val="00AF50"/>
                </a:solidFill>
                <a:latin typeface="Carlito"/>
                <a:cs typeface="Carlito"/>
              </a:rPr>
              <a:t>we </a:t>
            </a:r>
            <a:r>
              <a:rPr sz="2000" spc="-5" dirty="0">
                <a:solidFill>
                  <a:srgbClr val="00AF50"/>
                </a:solidFill>
                <a:latin typeface="Carlito"/>
                <a:cs typeface="Carlito"/>
              </a:rPr>
              <a:t>must open </a:t>
            </a:r>
            <a:r>
              <a:rPr sz="2000" dirty="0">
                <a:solidFill>
                  <a:srgbClr val="00AF50"/>
                </a:solidFill>
                <a:latin typeface="Carlito"/>
                <a:cs typeface="Carlito"/>
              </a:rPr>
              <a:t>the </a:t>
            </a:r>
            <a:r>
              <a:rPr sz="2000" spc="-5" dirty="0">
                <a:solidFill>
                  <a:srgbClr val="00AF50"/>
                </a:solidFill>
                <a:latin typeface="Carlito"/>
                <a:cs typeface="Carlito"/>
              </a:rPr>
              <a:t>database</a:t>
            </a:r>
            <a:r>
              <a:rPr sz="2000" spc="-5" dirty="0" smtClean="0">
                <a:solidFill>
                  <a:srgbClr val="00AF50"/>
                </a:solidFill>
                <a:latin typeface="Carlito"/>
                <a:cs typeface="Carlito"/>
              </a:rPr>
              <a:t>.</a:t>
            </a:r>
            <a:endParaRPr lang="en-US" sz="2000" spc="-5" dirty="0" smtClean="0">
              <a:solidFill>
                <a:srgbClr val="00AF50"/>
              </a:solidFill>
              <a:latin typeface="Carlito"/>
              <a:cs typeface="Carlito"/>
            </a:endParaRPr>
          </a:p>
          <a:p>
            <a:pPr marL="12700" marR="5080" algn="just">
              <a:lnSpc>
                <a:spcPct val="100000"/>
              </a:lnSpc>
            </a:pPr>
            <a:r>
              <a:rPr sz="2000" spc="-5" dirty="0" smtClean="0">
                <a:solidFill>
                  <a:srgbClr val="00AF50"/>
                </a:solidFill>
                <a:latin typeface="Carlito"/>
                <a:cs typeface="Carlito"/>
              </a:rPr>
              <a:t>Here </a:t>
            </a:r>
            <a:r>
              <a:rPr sz="2000" spc="-10" dirty="0">
                <a:solidFill>
                  <a:srgbClr val="00AF50"/>
                </a:solidFill>
                <a:latin typeface="Carlito"/>
                <a:cs typeface="Carlito"/>
              </a:rPr>
              <a:t>we are </a:t>
            </a:r>
            <a:r>
              <a:rPr sz="2000" spc="-5" dirty="0">
                <a:solidFill>
                  <a:srgbClr val="00AF50"/>
                </a:solidFill>
                <a:latin typeface="Carlito"/>
                <a:cs typeface="Carlito"/>
              </a:rPr>
              <a:t>opening  </a:t>
            </a:r>
            <a:r>
              <a:rPr sz="2000" spc="-10" dirty="0">
                <a:solidFill>
                  <a:srgbClr val="00AF50"/>
                </a:solidFill>
                <a:latin typeface="Carlito"/>
                <a:cs typeface="Carlito"/>
              </a:rPr>
              <a:t>database </a:t>
            </a:r>
            <a:r>
              <a:rPr lang="en-US" sz="2000" spc="-10" dirty="0" smtClean="0">
                <a:solidFill>
                  <a:srgbClr val="00AF50"/>
                </a:solidFill>
                <a:latin typeface="Carlito"/>
                <a:cs typeface="Carlito"/>
              </a:rPr>
              <a:t>db1</a:t>
            </a:r>
            <a:r>
              <a:rPr sz="2000" spc="-5" dirty="0" smtClean="0">
                <a:solidFill>
                  <a:srgbClr val="00AF50"/>
                </a:solidFill>
                <a:latin typeface="Carlito"/>
                <a:cs typeface="Carlito"/>
              </a:rPr>
              <a:t> </a:t>
            </a:r>
            <a:r>
              <a:rPr sz="2000" spc="-20" dirty="0">
                <a:solidFill>
                  <a:srgbClr val="00AF50"/>
                </a:solidFill>
                <a:latin typeface="Carlito"/>
                <a:cs typeface="Carlito"/>
              </a:rPr>
              <a:t>before </a:t>
            </a:r>
            <a:r>
              <a:rPr sz="2000" spc="-10" dirty="0">
                <a:solidFill>
                  <a:srgbClr val="00AF50"/>
                </a:solidFill>
                <a:latin typeface="Carlito"/>
                <a:cs typeface="Carlito"/>
              </a:rPr>
              <a:t>student table</a:t>
            </a:r>
            <a:r>
              <a:rPr sz="2000" spc="195" dirty="0">
                <a:solidFill>
                  <a:srgbClr val="00AF50"/>
                </a:solidFill>
                <a:latin typeface="Carlito"/>
                <a:cs typeface="Carlito"/>
              </a:rPr>
              <a:t> </a:t>
            </a:r>
            <a:r>
              <a:rPr sz="2000" spc="-10" dirty="0">
                <a:solidFill>
                  <a:srgbClr val="00AF50"/>
                </a:solidFill>
                <a:latin typeface="Carlito"/>
                <a:cs typeface="Carlito"/>
              </a:rPr>
              <a:t>creation</a:t>
            </a:r>
            <a:r>
              <a:rPr sz="2000" spc="-10" dirty="0" smtClean="0">
                <a:solidFill>
                  <a:srgbClr val="00AF50"/>
                </a:solidFill>
                <a:latin typeface="Carlito"/>
                <a:cs typeface="Carlito"/>
              </a:rPr>
              <a:t>.</a:t>
            </a:r>
            <a:endParaRPr lang="en-US" sz="2000" spc="-10" dirty="0" smtClean="0">
              <a:solidFill>
                <a:srgbClr val="00AF50"/>
              </a:solidFill>
              <a:latin typeface="Carlito"/>
              <a:cs typeface="Carlito"/>
            </a:endParaRPr>
          </a:p>
          <a:p>
            <a:pPr marL="12700" marR="5080" algn="just">
              <a:lnSpc>
                <a:spcPct val="100000"/>
              </a:lnSpc>
            </a:pPr>
            <a:endParaRPr sz="2000" dirty="0">
              <a:latin typeface="Carlito"/>
              <a:cs typeface="Carlito"/>
            </a:endParaRPr>
          </a:p>
          <a:p>
            <a:pPr marL="12700" marR="116839">
              <a:lnSpc>
                <a:spcPct val="100000"/>
              </a:lnSpc>
              <a:spcBef>
                <a:spcPts val="5"/>
              </a:spcBef>
            </a:pPr>
            <a:r>
              <a:rPr sz="2000" spc="-5" dirty="0">
                <a:latin typeface="Carlito"/>
                <a:cs typeface="Carlito"/>
              </a:rPr>
              <a:t>import </a:t>
            </a:r>
            <a:r>
              <a:rPr sz="2000" spc="-15" dirty="0">
                <a:latin typeface="Carlito"/>
                <a:cs typeface="Carlito"/>
              </a:rPr>
              <a:t>mysql.connector  </a:t>
            </a:r>
            <a:r>
              <a:rPr sz="2000" spc="-10" dirty="0">
                <a:latin typeface="Carlito"/>
                <a:cs typeface="Carlito"/>
              </a:rPr>
              <a:t>mydb=mysql.connector.connect(host="localhost",user="root",passwd="</a:t>
            </a:r>
            <a:r>
              <a:rPr sz="2000" spc="-10" dirty="0" err="1">
                <a:latin typeface="Carlito"/>
                <a:cs typeface="Carlito"/>
              </a:rPr>
              <a:t>root",</a:t>
            </a:r>
            <a:r>
              <a:rPr sz="2000" spc="-10" dirty="0" err="1" smtClean="0">
                <a:latin typeface="Carlito"/>
                <a:cs typeface="Carlito"/>
              </a:rPr>
              <a:t>dat</a:t>
            </a:r>
            <a:r>
              <a:rPr sz="2000" spc="-5" dirty="0" err="1" smtClean="0">
                <a:latin typeface="Carlito"/>
                <a:cs typeface="Carlito"/>
              </a:rPr>
              <a:t>abase</a:t>
            </a:r>
            <a:r>
              <a:rPr sz="2000" spc="-5" dirty="0" smtClean="0">
                <a:latin typeface="Carlito"/>
                <a:cs typeface="Carlito"/>
              </a:rPr>
              <a:t>="</a:t>
            </a:r>
            <a:r>
              <a:rPr lang="en-US" sz="2000" spc="-5" dirty="0" smtClean="0">
                <a:latin typeface="Carlito"/>
                <a:cs typeface="Carlito"/>
              </a:rPr>
              <a:t>db1</a:t>
            </a:r>
            <a:r>
              <a:rPr sz="2000" spc="-5" dirty="0" smtClean="0">
                <a:latin typeface="Carlito"/>
                <a:cs typeface="Carlito"/>
              </a:rPr>
              <a:t>")</a:t>
            </a:r>
            <a:endParaRPr lang="en-US" sz="2000" spc="-5" dirty="0" smtClean="0">
              <a:latin typeface="Carlito"/>
              <a:cs typeface="Carlito"/>
            </a:endParaRPr>
          </a:p>
          <a:p>
            <a:pPr marL="12700" marR="116839">
              <a:lnSpc>
                <a:spcPct val="100000"/>
              </a:lnSpc>
              <a:spcBef>
                <a:spcPts val="5"/>
              </a:spcBef>
            </a:pPr>
            <a:endParaRPr sz="2000" dirty="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2000" spc="-15" dirty="0" err="1">
                <a:latin typeface="Carlito"/>
                <a:cs typeface="Carlito"/>
              </a:rPr>
              <a:t>mycursor</a:t>
            </a:r>
            <a:r>
              <a:rPr sz="2000" spc="-15" dirty="0">
                <a:latin typeface="Carlito"/>
                <a:cs typeface="Carlito"/>
              </a:rPr>
              <a:t>=</a:t>
            </a:r>
            <a:r>
              <a:rPr sz="2000" spc="-15" dirty="0" err="1">
                <a:latin typeface="Carlito"/>
                <a:cs typeface="Carlito"/>
              </a:rPr>
              <a:t>mydb.cursor</a:t>
            </a:r>
            <a:r>
              <a:rPr sz="2000" spc="-15" dirty="0" smtClean="0">
                <a:latin typeface="Carlito"/>
                <a:cs typeface="Carlito"/>
              </a:rPr>
              <a:t>()</a:t>
            </a:r>
            <a:endParaRPr lang="en-US" sz="2000" spc="-15" dirty="0" smtClean="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endParaRPr sz="2000" dirty="0">
              <a:latin typeface="Carlito"/>
              <a:cs typeface="Carlito"/>
            </a:endParaRPr>
          </a:p>
          <a:p>
            <a:pPr marL="12700" marR="5715">
              <a:lnSpc>
                <a:spcPct val="100000"/>
              </a:lnSpc>
              <a:tabLst>
                <a:tab pos="2938145" algn="l"/>
                <a:tab pos="3758565" algn="l"/>
                <a:tab pos="5529580" algn="l"/>
                <a:tab pos="6384925" algn="l"/>
                <a:tab pos="7492365" algn="l"/>
              </a:tabLst>
            </a:pPr>
            <a:r>
              <a:rPr sz="2000" spc="-45" dirty="0">
                <a:latin typeface="Carlito"/>
                <a:cs typeface="Carlito"/>
              </a:rPr>
              <a:t>m</a:t>
            </a:r>
            <a:r>
              <a:rPr sz="2000" spc="-30" dirty="0">
                <a:latin typeface="Carlito"/>
                <a:cs typeface="Carlito"/>
              </a:rPr>
              <a:t>y</a:t>
            </a:r>
            <a:r>
              <a:rPr sz="2000" spc="-5" dirty="0">
                <a:latin typeface="Carlito"/>
                <a:cs typeface="Carlito"/>
              </a:rPr>
              <a:t>cu</a:t>
            </a:r>
            <a:r>
              <a:rPr sz="2000" spc="-35" dirty="0">
                <a:latin typeface="Carlito"/>
                <a:cs typeface="Carlito"/>
              </a:rPr>
              <a:t>r</a:t>
            </a:r>
            <a:r>
              <a:rPr sz="2000" spc="-10" dirty="0">
                <a:latin typeface="Carlito"/>
                <a:cs typeface="Carlito"/>
              </a:rPr>
              <a:t>s</a:t>
            </a:r>
            <a:r>
              <a:rPr sz="2000" dirty="0">
                <a:latin typeface="Carlito"/>
                <a:cs typeface="Carlito"/>
              </a:rPr>
              <a:t>o</a:t>
            </a:r>
            <a:r>
              <a:rPr sz="2000" spc="-210" dirty="0">
                <a:latin typeface="Carlito"/>
                <a:cs typeface="Carlito"/>
              </a:rPr>
              <a:t>r</a:t>
            </a:r>
            <a:r>
              <a:rPr sz="2000" spc="-10" dirty="0">
                <a:latin typeface="Carlito"/>
                <a:cs typeface="Carlito"/>
              </a:rPr>
              <a:t>.</a:t>
            </a:r>
            <a:r>
              <a:rPr sz="2000" spc="-35" dirty="0">
                <a:latin typeface="Carlito"/>
                <a:cs typeface="Carlito"/>
              </a:rPr>
              <a:t>e</a:t>
            </a:r>
            <a:r>
              <a:rPr sz="2000" spc="-65" dirty="0">
                <a:latin typeface="Carlito"/>
                <a:cs typeface="Carlito"/>
              </a:rPr>
              <a:t>x</a:t>
            </a:r>
            <a:r>
              <a:rPr sz="2000" spc="-5" dirty="0">
                <a:latin typeface="Carlito"/>
                <a:cs typeface="Carlito"/>
              </a:rPr>
              <a:t>e</a:t>
            </a:r>
            <a:r>
              <a:rPr sz="2000" dirty="0">
                <a:latin typeface="Carlito"/>
                <a:cs typeface="Carlito"/>
              </a:rPr>
              <a:t>c</a:t>
            </a:r>
            <a:r>
              <a:rPr sz="2000" spc="-10" dirty="0">
                <a:latin typeface="Carlito"/>
                <a:cs typeface="Carlito"/>
              </a:rPr>
              <a:t>u</a:t>
            </a:r>
            <a:r>
              <a:rPr sz="2000" spc="-20" dirty="0">
                <a:latin typeface="Carlito"/>
                <a:cs typeface="Carlito"/>
              </a:rPr>
              <a:t>t</a:t>
            </a:r>
            <a:r>
              <a:rPr sz="2000" spc="5" dirty="0">
                <a:latin typeface="Carlito"/>
                <a:cs typeface="Carlito"/>
              </a:rPr>
              <a:t>e</a:t>
            </a:r>
            <a:r>
              <a:rPr sz="2000" spc="-10" dirty="0">
                <a:latin typeface="Carlito"/>
                <a:cs typeface="Carlito"/>
              </a:rPr>
              <a:t>("c</a:t>
            </a:r>
            <a:r>
              <a:rPr sz="2000" spc="-25" dirty="0">
                <a:latin typeface="Carlito"/>
                <a:cs typeface="Carlito"/>
              </a:rPr>
              <a:t>r</a:t>
            </a:r>
            <a:r>
              <a:rPr sz="2000" spc="-5" dirty="0">
                <a:latin typeface="Carlito"/>
                <a:cs typeface="Carlito"/>
              </a:rPr>
              <a:t>e</a:t>
            </a:r>
            <a:r>
              <a:rPr sz="2000" spc="-15" dirty="0">
                <a:latin typeface="Carlito"/>
                <a:cs typeface="Carlito"/>
              </a:rPr>
              <a:t>a</a:t>
            </a:r>
            <a:r>
              <a:rPr sz="2000" spc="-25" dirty="0">
                <a:latin typeface="Carlito"/>
                <a:cs typeface="Carlito"/>
              </a:rPr>
              <a:t>t</a:t>
            </a:r>
            <a:r>
              <a:rPr sz="2000" spc="-5" dirty="0">
                <a:latin typeface="Carlito"/>
                <a:cs typeface="Carlito"/>
              </a:rPr>
              <a:t>e</a:t>
            </a:r>
            <a:r>
              <a:rPr sz="2000" dirty="0">
                <a:latin typeface="Carlito"/>
                <a:cs typeface="Carlito"/>
              </a:rPr>
              <a:t>	</a:t>
            </a:r>
            <a:r>
              <a:rPr sz="2000" spc="-30" dirty="0">
                <a:latin typeface="Carlito"/>
                <a:cs typeface="Carlito"/>
              </a:rPr>
              <a:t>t</a:t>
            </a:r>
            <a:r>
              <a:rPr sz="2000" spc="-5" dirty="0">
                <a:latin typeface="Carlito"/>
                <a:cs typeface="Carlito"/>
              </a:rPr>
              <a:t>a</a:t>
            </a:r>
            <a:r>
              <a:rPr sz="2000" dirty="0">
                <a:latin typeface="Carlito"/>
                <a:cs typeface="Carlito"/>
              </a:rPr>
              <a:t>b</a:t>
            </a:r>
            <a:r>
              <a:rPr sz="2000" spc="-5" dirty="0">
                <a:latin typeface="Carlito"/>
                <a:cs typeface="Carlito"/>
              </a:rPr>
              <a:t>le</a:t>
            </a:r>
            <a:r>
              <a:rPr sz="2000" dirty="0">
                <a:latin typeface="Carlito"/>
                <a:cs typeface="Carlito"/>
              </a:rPr>
              <a:t>	</a:t>
            </a:r>
            <a:r>
              <a:rPr sz="2000" spc="-30" dirty="0">
                <a:latin typeface="Carlito"/>
                <a:cs typeface="Carlito"/>
              </a:rPr>
              <a:t>s</a:t>
            </a:r>
            <a:r>
              <a:rPr sz="2000" spc="-5" dirty="0">
                <a:latin typeface="Carlito"/>
                <a:cs typeface="Carlito"/>
              </a:rPr>
              <a:t>tu</a:t>
            </a:r>
            <a:r>
              <a:rPr sz="2000" dirty="0">
                <a:latin typeface="Carlito"/>
                <a:cs typeface="Carlito"/>
              </a:rPr>
              <a:t>d</a:t>
            </a:r>
            <a:r>
              <a:rPr sz="2000" spc="-5" dirty="0">
                <a:latin typeface="Carlito"/>
                <a:cs typeface="Carlito"/>
              </a:rPr>
              <a:t>e</a:t>
            </a:r>
            <a:r>
              <a:rPr sz="2000" spc="-25" dirty="0">
                <a:latin typeface="Carlito"/>
                <a:cs typeface="Carlito"/>
              </a:rPr>
              <a:t>n</a:t>
            </a:r>
            <a:r>
              <a:rPr sz="2000" dirty="0">
                <a:latin typeface="Carlito"/>
                <a:cs typeface="Carlito"/>
              </a:rPr>
              <a:t>t(</a:t>
            </a:r>
            <a:r>
              <a:rPr sz="2000" spc="-40" dirty="0">
                <a:latin typeface="Carlito"/>
                <a:cs typeface="Carlito"/>
              </a:rPr>
              <a:t>r</a:t>
            </a:r>
            <a:r>
              <a:rPr sz="2000" spc="-10" dirty="0">
                <a:latin typeface="Carlito"/>
                <a:cs typeface="Carlito"/>
              </a:rPr>
              <a:t>ol</a:t>
            </a:r>
            <a:r>
              <a:rPr sz="2000" dirty="0">
                <a:latin typeface="Carlito"/>
                <a:cs typeface="Carlito"/>
              </a:rPr>
              <a:t>l</a:t>
            </a:r>
            <a:r>
              <a:rPr sz="2000" spc="-10" dirty="0">
                <a:latin typeface="Carlito"/>
                <a:cs typeface="Carlito"/>
              </a:rPr>
              <a:t>n</a:t>
            </a:r>
            <a:r>
              <a:rPr sz="2000" spc="-5" dirty="0">
                <a:latin typeface="Carlito"/>
                <a:cs typeface="Carlito"/>
              </a:rPr>
              <a:t>o</a:t>
            </a:r>
            <a:r>
              <a:rPr sz="2000" dirty="0">
                <a:latin typeface="Carlito"/>
                <a:cs typeface="Carlito"/>
              </a:rPr>
              <a:t>	</a:t>
            </a:r>
            <a:r>
              <a:rPr sz="2000" spc="-5" dirty="0">
                <a:latin typeface="Carlito"/>
                <a:cs typeface="Carlito"/>
              </a:rPr>
              <a:t>i</a:t>
            </a:r>
            <a:r>
              <a:rPr sz="2000" spc="-25" dirty="0">
                <a:latin typeface="Carlito"/>
                <a:cs typeface="Carlito"/>
              </a:rPr>
              <a:t>n</a:t>
            </a:r>
            <a:r>
              <a:rPr sz="2000" dirty="0">
                <a:latin typeface="Carlito"/>
                <a:cs typeface="Carlito"/>
              </a:rPr>
              <a:t>t</a:t>
            </a:r>
            <a:r>
              <a:rPr sz="2000" spc="-5" dirty="0">
                <a:latin typeface="Carlito"/>
                <a:cs typeface="Carlito"/>
              </a:rPr>
              <a:t>(3)</a:t>
            </a:r>
            <a:r>
              <a:rPr sz="2000" dirty="0">
                <a:latin typeface="Carlito"/>
                <a:cs typeface="Carlito"/>
              </a:rPr>
              <a:t>	</a:t>
            </a:r>
            <a:r>
              <a:rPr sz="2000" spc="-10" dirty="0" err="1" smtClean="0">
                <a:latin typeface="Carlito"/>
                <a:cs typeface="Carlito"/>
              </a:rPr>
              <a:t>pri</a:t>
            </a:r>
            <a:r>
              <a:rPr sz="2000" dirty="0" err="1" smtClean="0">
                <a:latin typeface="Carlito"/>
                <a:cs typeface="Carlito"/>
              </a:rPr>
              <a:t>m</a:t>
            </a:r>
            <a:r>
              <a:rPr sz="2000" spc="-5" dirty="0" err="1" smtClean="0">
                <a:latin typeface="Carlito"/>
                <a:cs typeface="Carlito"/>
              </a:rPr>
              <a:t>a</a:t>
            </a:r>
            <a:r>
              <a:rPr sz="2000" spc="10" dirty="0" err="1" smtClean="0">
                <a:latin typeface="Carlito"/>
                <a:cs typeface="Carlito"/>
              </a:rPr>
              <a:t>r</a:t>
            </a:r>
            <a:r>
              <a:rPr sz="2000" spc="-5" dirty="0" err="1" smtClean="0">
                <a:latin typeface="Carlito"/>
                <a:cs typeface="Carlito"/>
              </a:rPr>
              <a:t>y</a:t>
            </a:r>
            <a:r>
              <a:rPr sz="2000" spc="-75" dirty="0" err="1" smtClean="0">
                <a:latin typeface="Carlito"/>
                <a:cs typeface="Carlito"/>
              </a:rPr>
              <a:t>k</a:t>
            </a:r>
            <a:r>
              <a:rPr sz="2000" spc="-20" dirty="0" err="1" smtClean="0">
                <a:latin typeface="Carlito"/>
                <a:cs typeface="Carlito"/>
              </a:rPr>
              <a:t>e</a:t>
            </a:r>
            <a:r>
              <a:rPr sz="2000" spc="-150" dirty="0" err="1" smtClean="0">
                <a:latin typeface="Carlito"/>
                <a:cs typeface="Carlito"/>
              </a:rPr>
              <a:t>y</a:t>
            </a:r>
            <a:r>
              <a:rPr sz="2000" spc="-5" dirty="0" smtClean="0">
                <a:latin typeface="Carlito"/>
                <a:cs typeface="Carlito"/>
              </a:rPr>
              <a:t>,</a:t>
            </a:r>
            <a:r>
              <a:rPr lang="en-US" sz="2000" spc="-5" dirty="0" smtClean="0">
                <a:latin typeface="Carlito"/>
                <a:cs typeface="Carlito"/>
              </a:rPr>
              <a:t> </a:t>
            </a:r>
            <a:r>
              <a:rPr sz="2000" spc="-5" dirty="0" smtClean="0">
                <a:latin typeface="Carlito"/>
                <a:cs typeface="Carlito"/>
              </a:rPr>
              <a:t>na</a:t>
            </a:r>
            <a:r>
              <a:rPr sz="2000" dirty="0" smtClean="0">
                <a:latin typeface="Carlito"/>
                <a:cs typeface="Carlito"/>
              </a:rPr>
              <a:t>m</a:t>
            </a:r>
            <a:r>
              <a:rPr sz="2000" spc="-5" dirty="0" smtClean="0">
                <a:latin typeface="Carlito"/>
                <a:cs typeface="Carlito"/>
              </a:rPr>
              <a:t>e  </a:t>
            </a:r>
            <a:r>
              <a:rPr sz="2000" spc="-10" dirty="0">
                <a:latin typeface="Carlito"/>
                <a:cs typeface="Carlito"/>
              </a:rPr>
              <a:t>varchar(20),age</a:t>
            </a:r>
            <a:r>
              <a:rPr sz="2000" spc="25" dirty="0">
                <a:latin typeface="Carlito"/>
                <a:cs typeface="Carlito"/>
              </a:rPr>
              <a:t> </a:t>
            </a:r>
            <a:r>
              <a:rPr sz="2000" spc="-10" dirty="0" err="1">
                <a:latin typeface="Carlito"/>
                <a:cs typeface="Carlito"/>
              </a:rPr>
              <a:t>int</a:t>
            </a:r>
            <a:r>
              <a:rPr sz="2000" spc="-10" dirty="0">
                <a:latin typeface="Carlito"/>
                <a:cs typeface="Carlito"/>
              </a:rPr>
              <a:t>(2</a:t>
            </a:r>
            <a:r>
              <a:rPr sz="2000" spc="-10" dirty="0" smtClean="0">
                <a:latin typeface="Carlito"/>
                <a:cs typeface="Carlito"/>
              </a:rPr>
              <a:t>))")</a:t>
            </a:r>
            <a:endParaRPr lang="en-US" sz="2000" spc="-10" dirty="0" smtClean="0">
              <a:latin typeface="Carlito"/>
              <a:cs typeface="Carlito"/>
            </a:endParaRPr>
          </a:p>
          <a:p>
            <a:pPr marL="12700" marR="5715">
              <a:lnSpc>
                <a:spcPct val="100000"/>
              </a:lnSpc>
              <a:tabLst>
                <a:tab pos="2938145" algn="l"/>
                <a:tab pos="3758565" algn="l"/>
                <a:tab pos="5529580" algn="l"/>
                <a:tab pos="6384925" algn="l"/>
                <a:tab pos="7492365" algn="l"/>
              </a:tabLst>
            </a:pPr>
            <a:endParaRPr sz="2000" dirty="0">
              <a:latin typeface="Carlito"/>
              <a:cs typeface="Carlito"/>
            </a:endParaRPr>
          </a:p>
          <a:p>
            <a:pPr marL="12700" marR="6350">
              <a:lnSpc>
                <a:spcPct val="100000"/>
              </a:lnSpc>
            </a:pPr>
            <a:r>
              <a:rPr sz="2000" spc="-5" dirty="0">
                <a:solidFill>
                  <a:srgbClr val="00B0F0"/>
                </a:solidFill>
                <a:latin typeface="Carlito"/>
                <a:cs typeface="Carlito"/>
              </a:rPr>
              <a:t>On successful </a:t>
            </a:r>
            <a:r>
              <a:rPr sz="2000" spc="-10" dirty="0">
                <a:solidFill>
                  <a:srgbClr val="00B0F0"/>
                </a:solidFill>
                <a:latin typeface="Carlito"/>
                <a:cs typeface="Carlito"/>
              </a:rPr>
              <a:t>execution </a:t>
            </a:r>
            <a:r>
              <a:rPr sz="2000" spc="-5" dirty="0">
                <a:solidFill>
                  <a:srgbClr val="00B0F0"/>
                </a:solidFill>
                <a:latin typeface="Carlito"/>
                <a:cs typeface="Carlito"/>
              </a:rPr>
              <a:t>of </a:t>
            </a:r>
            <a:r>
              <a:rPr sz="2000" spc="-10" dirty="0">
                <a:solidFill>
                  <a:srgbClr val="00B0F0"/>
                </a:solidFill>
                <a:latin typeface="Carlito"/>
                <a:cs typeface="Carlito"/>
              </a:rPr>
              <a:t>above </a:t>
            </a:r>
            <a:r>
              <a:rPr sz="2000" spc="-20" dirty="0">
                <a:solidFill>
                  <a:srgbClr val="00B0F0"/>
                </a:solidFill>
                <a:latin typeface="Carlito"/>
                <a:cs typeface="Carlito"/>
              </a:rPr>
              <a:t>program </a:t>
            </a:r>
            <a:r>
              <a:rPr sz="2000" spc="-5" dirty="0">
                <a:solidFill>
                  <a:srgbClr val="00B0F0"/>
                </a:solidFill>
                <a:latin typeface="Carlito"/>
                <a:cs typeface="Carlito"/>
              </a:rPr>
              <a:t>a table </a:t>
            </a:r>
            <a:r>
              <a:rPr sz="2000" dirty="0">
                <a:solidFill>
                  <a:srgbClr val="00B0F0"/>
                </a:solidFill>
                <a:latin typeface="Carlito"/>
                <a:cs typeface="Carlito"/>
              </a:rPr>
              <a:t>named </a:t>
            </a:r>
            <a:r>
              <a:rPr sz="2000" spc="-10" dirty="0">
                <a:solidFill>
                  <a:srgbClr val="00B0F0"/>
                </a:solidFill>
                <a:latin typeface="Carlito"/>
                <a:cs typeface="Carlito"/>
              </a:rPr>
              <a:t>student </a:t>
            </a:r>
            <a:r>
              <a:rPr sz="2000" spc="-5" dirty="0">
                <a:solidFill>
                  <a:srgbClr val="00B0F0"/>
                </a:solidFill>
                <a:latin typeface="Carlito"/>
                <a:cs typeface="Carlito"/>
              </a:rPr>
              <a:t>with three  fields </a:t>
            </a:r>
            <a:r>
              <a:rPr sz="2000" spc="-10" dirty="0">
                <a:solidFill>
                  <a:srgbClr val="00B0F0"/>
                </a:solidFill>
                <a:latin typeface="Carlito"/>
                <a:cs typeface="Carlito"/>
              </a:rPr>
              <a:t>rollno,name,age </a:t>
            </a:r>
            <a:r>
              <a:rPr sz="2000" spc="-5" dirty="0">
                <a:solidFill>
                  <a:srgbClr val="00B0F0"/>
                </a:solidFill>
                <a:latin typeface="Carlito"/>
                <a:cs typeface="Carlito"/>
              </a:rPr>
              <a:t>will be </a:t>
            </a:r>
            <a:r>
              <a:rPr sz="2000" spc="-15" dirty="0">
                <a:solidFill>
                  <a:srgbClr val="00B0F0"/>
                </a:solidFill>
                <a:latin typeface="Carlito"/>
                <a:cs typeface="Carlito"/>
              </a:rPr>
              <a:t>created </a:t>
            </a:r>
            <a:r>
              <a:rPr sz="2000" spc="-5" dirty="0">
                <a:solidFill>
                  <a:srgbClr val="00B0F0"/>
                </a:solidFill>
                <a:latin typeface="Carlito"/>
                <a:cs typeface="Carlito"/>
              </a:rPr>
              <a:t>in </a:t>
            </a:r>
            <a:r>
              <a:rPr lang="en-US" sz="2000" spc="-5" dirty="0" smtClean="0">
                <a:solidFill>
                  <a:srgbClr val="00B0F0"/>
                </a:solidFill>
                <a:latin typeface="Carlito"/>
                <a:cs typeface="Carlito"/>
              </a:rPr>
              <a:t>db1 </a:t>
            </a:r>
            <a:r>
              <a:rPr sz="2000" spc="-10" dirty="0" smtClean="0">
                <a:solidFill>
                  <a:srgbClr val="00B0F0"/>
                </a:solidFill>
                <a:latin typeface="Carlito"/>
                <a:cs typeface="Carlito"/>
              </a:rPr>
              <a:t>database.</a:t>
            </a:r>
            <a:endParaRPr sz="2000" dirty="0">
              <a:solidFill>
                <a:srgbClr val="00B0F0"/>
              </a:solidFill>
              <a:latin typeface="Carlito"/>
              <a:cs typeface="Carlito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5488304" y="968121"/>
            <a:ext cx="3227070" cy="2540"/>
          </a:xfrm>
          <a:custGeom>
            <a:avLst/>
            <a:gdLst/>
            <a:ahLst/>
            <a:cxnLst/>
            <a:rect l="l" t="t" r="r" b="b"/>
            <a:pathLst>
              <a:path w="3227070" h="2540">
                <a:moveTo>
                  <a:pt x="0" y="2031"/>
                </a:moveTo>
                <a:lnTo>
                  <a:pt x="3227070" y="0"/>
                </a:lnTo>
              </a:path>
            </a:pathLst>
          </a:custGeom>
          <a:ln w="5105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8600" y="12539"/>
            <a:ext cx="8740140" cy="629146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8255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solidFill>
                  <a:srgbClr val="FF0000"/>
                </a:solidFill>
                <a:latin typeface="Carlito"/>
                <a:cs typeface="Carlito"/>
              </a:rPr>
              <a:t>How </a:t>
            </a:r>
            <a:r>
              <a:rPr sz="2400" spc="-15" dirty="0">
                <a:solidFill>
                  <a:srgbClr val="FF0000"/>
                </a:solidFill>
                <a:latin typeface="Carlito"/>
                <a:cs typeface="Carlito"/>
              </a:rPr>
              <a:t>to </a:t>
            </a:r>
            <a:r>
              <a:rPr sz="2400" spc="-5" dirty="0">
                <a:solidFill>
                  <a:srgbClr val="FF0000"/>
                </a:solidFill>
                <a:latin typeface="Carlito"/>
                <a:cs typeface="Carlito"/>
              </a:rPr>
              <a:t>change </a:t>
            </a:r>
            <a:r>
              <a:rPr sz="2400" spc="-10" dirty="0">
                <a:solidFill>
                  <a:srgbClr val="FF0000"/>
                </a:solidFill>
                <a:latin typeface="Carlito"/>
                <a:cs typeface="Carlito"/>
              </a:rPr>
              <a:t>table structure/(add,edit,remove colum </a:t>
            </a:r>
            <a:r>
              <a:rPr sz="2400" dirty="0">
                <a:solidFill>
                  <a:srgbClr val="FF0000"/>
                </a:solidFill>
                <a:latin typeface="Carlito"/>
                <a:cs typeface="Carlito"/>
              </a:rPr>
              <a:t>of a </a:t>
            </a:r>
            <a:r>
              <a:rPr sz="2400" spc="-5" dirty="0">
                <a:solidFill>
                  <a:srgbClr val="FF0000"/>
                </a:solidFill>
                <a:latin typeface="Carlito"/>
                <a:cs typeface="Carlito"/>
              </a:rPr>
              <a:t>table) </a:t>
            </a:r>
            <a:r>
              <a:rPr sz="2400" spc="-30" dirty="0">
                <a:solidFill>
                  <a:srgbClr val="FF0000"/>
                </a:solidFill>
                <a:latin typeface="Carlito"/>
                <a:cs typeface="Carlito"/>
              </a:rPr>
              <a:t>at  </a:t>
            </a:r>
            <a:r>
              <a:rPr sz="2400" dirty="0">
                <a:solidFill>
                  <a:srgbClr val="FF0000"/>
                </a:solidFill>
                <a:latin typeface="Carlito"/>
                <a:cs typeface="Carlito"/>
              </a:rPr>
              <a:t>run</a:t>
            </a:r>
            <a:r>
              <a:rPr sz="2400" spc="-10" dirty="0">
                <a:solidFill>
                  <a:srgbClr val="FF0000"/>
                </a:solidFill>
                <a:latin typeface="Carlito"/>
                <a:cs typeface="Carlito"/>
              </a:rPr>
              <a:t> </a:t>
            </a:r>
            <a:r>
              <a:rPr sz="2400" dirty="0">
                <a:solidFill>
                  <a:srgbClr val="FF0000"/>
                </a:solidFill>
                <a:latin typeface="Carlito"/>
                <a:cs typeface="Carlito"/>
              </a:rPr>
              <a:t>time</a:t>
            </a:r>
            <a:endParaRPr sz="2400" dirty="0">
              <a:latin typeface="Carlito"/>
              <a:cs typeface="Carlito"/>
            </a:endParaRPr>
          </a:p>
          <a:p>
            <a:pPr marL="12700" marR="5080">
              <a:lnSpc>
                <a:spcPct val="100000"/>
              </a:lnSpc>
            </a:pPr>
            <a:r>
              <a:rPr sz="2400" spc="-110" dirty="0">
                <a:solidFill>
                  <a:srgbClr val="00AF50"/>
                </a:solidFill>
                <a:latin typeface="Carlito"/>
                <a:cs typeface="Carlito"/>
              </a:rPr>
              <a:t>To </a:t>
            </a:r>
            <a:r>
              <a:rPr sz="2400" dirty="0">
                <a:solidFill>
                  <a:srgbClr val="00AF50"/>
                </a:solidFill>
                <a:latin typeface="Carlito"/>
                <a:cs typeface="Carlito"/>
              </a:rPr>
              <a:t>modify the </a:t>
            </a:r>
            <a:r>
              <a:rPr sz="2400" spc="-10" dirty="0">
                <a:solidFill>
                  <a:srgbClr val="00AF50"/>
                </a:solidFill>
                <a:latin typeface="Carlito"/>
                <a:cs typeface="Carlito"/>
              </a:rPr>
              <a:t>structure </a:t>
            </a:r>
            <a:r>
              <a:rPr sz="2400" dirty="0">
                <a:solidFill>
                  <a:srgbClr val="00AF50"/>
                </a:solidFill>
                <a:latin typeface="Carlito"/>
                <a:cs typeface="Carlito"/>
              </a:rPr>
              <a:t>of the </a:t>
            </a:r>
            <a:r>
              <a:rPr sz="2400" spc="-10" dirty="0">
                <a:solidFill>
                  <a:srgbClr val="00AF50"/>
                </a:solidFill>
                <a:latin typeface="Carlito"/>
                <a:cs typeface="Carlito"/>
              </a:rPr>
              <a:t>table </a:t>
            </a:r>
            <a:r>
              <a:rPr sz="2400" spc="-15" dirty="0">
                <a:solidFill>
                  <a:srgbClr val="00AF50"/>
                </a:solidFill>
                <a:latin typeface="Carlito"/>
                <a:cs typeface="Carlito"/>
              </a:rPr>
              <a:t>we just </a:t>
            </a:r>
            <a:r>
              <a:rPr sz="2400" spc="-20" dirty="0">
                <a:solidFill>
                  <a:srgbClr val="00AF50"/>
                </a:solidFill>
                <a:latin typeface="Carlito"/>
                <a:cs typeface="Carlito"/>
              </a:rPr>
              <a:t>have </a:t>
            </a:r>
            <a:r>
              <a:rPr sz="2400" spc="-15" dirty="0">
                <a:solidFill>
                  <a:srgbClr val="00AF50"/>
                </a:solidFill>
                <a:latin typeface="Carlito"/>
                <a:cs typeface="Carlito"/>
              </a:rPr>
              <a:t>to </a:t>
            </a:r>
            <a:r>
              <a:rPr sz="2400" spc="-10" dirty="0">
                <a:solidFill>
                  <a:srgbClr val="00AF50"/>
                </a:solidFill>
                <a:latin typeface="Carlito"/>
                <a:cs typeface="Carlito"/>
              </a:rPr>
              <a:t>use </a:t>
            </a:r>
            <a:r>
              <a:rPr sz="2400" spc="-5" dirty="0">
                <a:solidFill>
                  <a:srgbClr val="00AF50"/>
                </a:solidFill>
                <a:latin typeface="Carlito"/>
                <a:cs typeface="Carlito"/>
              </a:rPr>
              <a:t>alter </a:t>
            </a:r>
            <a:r>
              <a:rPr sz="2400" spc="-10" dirty="0">
                <a:solidFill>
                  <a:srgbClr val="00AF50"/>
                </a:solidFill>
                <a:latin typeface="Carlito"/>
                <a:cs typeface="Carlito"/>
              </a:rPr>
              <a:t>table  </a:t>
            </a:r>
            <a:r>
              <a:rPr sz="2400" spc="-20" dirty="0">
                <a:solidFill>
                  <a:srgbClr val="00AF50"/>
                </a:solidFill>
                <a:latin typeface="Carlito"/>
                <a:cs typeface="Carlito"/>
              </a:rPr>
              <a:t>query.Below program </a:t>
            </a:r>
            <a:r>
              <a:rPr sz="2400" dirty="0">
                <a:solidFill>
                  <a:srgbClr val="00AF50"/>
                </a:solidFill>
                <a:latin typeface="Carlito"/>
                <a:cs typeface="Carlito"/>
              </a:rPr>
              <a:t>will add a </a:t>
            </a:r>
            <a:r>
              <a:rPr sz="2400" spc="-10" dirty="0">
                <a:solidFill>
                  <a:srgbClr val="00AF50"/>
                </a:solidFill>
                <a:latin typeface="Carlito"/>
                <a:cs typeface="Carlito"/>
              </a:rPr>
              <a:t>column </a:t>
            </a:r>
            <a:r>
              <a:rPr sz="2400" dirty="0">
                <a:solidFill>
                  <a:srgbClr val="00AF50"/>
                </a:solidFill>
                <a:latin typeface="Carlito"/>
                <a:cs typeface="Carlito"/>
              </a:rPr>
              <a:t>mark in the </a:t>
            </a:r>
            <a:r>
              <a:rPr sz="2400" spc="-10" dirty="0">
                <a:solidFill>
                  <a:srgbClr val="00AF50"/>
                </a:solidFill>
                <a:latin typeface="Carlito"/>
                <a:cs typeface="Carlito"/>
              </a:rPr>
              <a:t>student </a:t>
            </a:r>
            <a:r>
              <a:rPr sz="2400" spc="-5" dirty="0">
                <a:solidFill>
                  <a:srgbClr val="00AF50"/>
                </a:solidFill>
                <a:latin typeface="Carlito"/>
                <a:cs typeface="Carlito"/>
              </a:rPr>
              <a:t>table.  </a:t>
            </a:r>
            <a:endParaRPr lang="en-US" sz="2400" spc="-5" dirty="0" smtClean="0">
              <a:solidFill>
                <a:srgbClr val="00AF50"/>
              </a:solidFill>
              <a:latin typeface="Carlito"/>
              <a:cs typeface="Carlito"/>
            </a:endParaRPr>
          </a:p>
          <a:p>
            <a:pPr marL="12700" marR="5080">
              <a:lnSpc>
                <a:spcPct val="100000"/>
              </a:lnSpc>
            </a:pPr>
            <a:r>
              <a:rPr sz="2400" dirty="0" smtClean="0">
                <a:latin typeface="Carlito"/>
                <a:cs typeface="Carlito"/>
              </a:rPr>
              <a:t>import </a:t>
            </a:r>
            <a:r>
              <a:rPr sz="2400" spc="-15" dirty="0">
                <a:latin typeface="Carlito"/>
                <a:cs typeface="Carlito"/>
              </a:rPr>
              <a:t>mysql.connector  mydb=mysql.connector.connect(host="localhost",user="root",</a:t>
            </a:r>
            <a:r>
              <a:rPr sz="2400" spc="-15" dirty="0" err="1" smtClean="0">
                <a:latin typeface="Carlito"/>
                <a:cs typeface="Carlito"/>
              </a:rPr>
              <a:t>passwd</a:t>
            </a:r>
            <a:r>
              <a:rPr sz="2400" spc="-10" dirty="0" smtClean="0">
                <a:latin typeface="Carlito"/>
                <a:cs typeface="Carlito"/>
              </a:rPr>
              <a:t>="</a:t>
            </a:r>
            <a:r>
              <a:rPr sz="2400" spc="-10" dirty="0">
                <a:latin typeface="Carlito"/>
                <a:cs typeface="Carlito"/>
              </a:rPr>
              <a:t>root",database="school")  </a:t>
            </a:r>
            <a:endParaRPr lang="en-US" sz="2400" spc="-10" dirty="0" smtClean="0">
              <a:latin typeface="Carlito"/>
              <a:cs typeface="Carlito"/>
            </a:endParaRPr>
          </a:p>
          <a:p>
            <a:pPr marL="12700" marR="5080">
              <a:lnSpc>
                <a:spcPct val="100000"/>
              </a:lnSpc>
            </a:pPr>
            <a:r>
              <a:rPr sz="2400" spc="-15" dirty="0" err="1" smtClean="0">
                <a:latin typeface="Carlito"/>
                <a:cs typeface="Carlito"/>
              </a:rPr>
              <a:t>mycursor</a:t>
            </a:r>
            <a:r>
              <a:rPr sz="2400" spc="-15" dirty="0" smtClean="0">
                <a:latin typeface="Carlito"/>
                <a:cs typeface="Carlito"/>
              </a:rPr>
              <a:t>=</a:t>
            </a:r>
            <a:r>
              <a:rPr sz="2400" spc="-15" dirty="0" err="1" smtClean="0">
                <a:latin typeface="Carlito"/>
                <a:cs typeface="Carlito"/>
              </a:rPr>
              <a:t>mydb.cursor</a:t>
            </a:r>
            <a:r>
              <a:rPr sz="2400" spc="-15" dirty="0">
                <a:latin typeface="Carlito"/>
                <a:cs typeface="Carlito"/>
              </a:rPr>
              <a:t>()</a:t>
            </a:r>
            <a:endParaRPr sz="2400" dirty="0">
              <a:latin typeface="Carlito"/>
              <a:cs typeface="Carlito"/>
            </a:endParaRPr>
          </a:p>
          <a:p>
            <a:pPr marL="12700" marR="1574165">
              <a:lnSpc>
                <a:spcPct val="100000"/>
              </a:lnSpc>
            </a:pPr>
            <a:r>
              <a:rPr sz="2400" spc="-30" dirty="0">
                <a:latin typeface="Carlito"/>
                <a:cs typeface="Carlito"/>
              </a:rPr>
              <a:t>mycursor.execute("alter </a:t>
            </a:r>
            <a:r>
              <a:rPr sz="2400" spc="-10" dirty="0">
                <a:latin typeface="Carlito"/>
                <a:cs typeface="Carlito"/>
              </a:rPr>
              <a:t>table student </a:t>
            </a:r>
            <a:r>
              <a:rPr sz="2400" dirty="0">
                <a:latin typeface="Carlito"/>
                <a:cs typeface="Carlito"/>
              </a:rPr>
              <a:t>add </a:t>
            </a:r>
            <a:r>
              <a:rPr sz="2400" spc="-10" dirty="0">
                <a:latin typeface="Carlito"/>
                <a:cs typeface="Carlito"/>
              </a:rPr>
              <a:t>(</a:t>
            </a:r>
            <a:r>
              <a:rPr sz="2400" spc="-10" dirty="0" smtClean="0">
                <a:latin typeface="Carlito"/>
                <a:cs typeface="Carlito"/>
              </a:rPr>
              <a:t>marks</a:t>
            </a:r>
            <a:r>
              <a:rPr lang="en-US" sz="2400" spc="-10" dirty="0" smtClean="0">
                <a:latin typeface="Carlito"/>
                <a:cs typeface="Carlito"/>
              </a:rPr>
              <a:t> </a:t>
            </a:r>
            <a:r>
              <a:rPr sz="2400" spc="-10" dirty="0" err="1" smtClean="0">
                <a:latin typeface="Carlito"/>
                <a:cs typeface="Carlito"/>
              </a:rPr>
              <a:t>int</a:t>
            </a:r>
            <a:r>
              <a:rPr sz="2400" spc="-10" dirty="0" smtClean="0">
                <a:latin typeface="Carlito"/>
                <a:cs typeface="Carlito"/>
              </a:rPr>
              <a:t>(3</a:t>
            </a:r>
            <a:r>
              <a:rPr sz="2400" spc="-10" dirty="0">
                <a:latin typeface="Carlito"/>
                <a:cs typeface="Carlito"/>
              </a:rPr>
              <a:t>))")  </a:t>
            </a:r>
            <a:endParaRPr lang="en-US" sz="2400" spc="-10" dirty="0" smtClean="0">
              <a:latin typeface="Carlito"/>
              <a:cs typeface="Carlito"/>
            </a:endParaRPr>
          </a:p>
          <a:p>
            <a:pPr marL="12700" marR="1574165">
              <a:lnSpc>
                <a:spcPct val="100000"/>
              </a:lnSpc>
            </a:pPr>
            <a:r>
              <a:rPr sz="2400" spc="-30" dirty="0" err="1" smtClean="0">
                <a:latin typeface="Carlito"/>
                <a:cs typeface="Carlito"/>
              </a:rPr>
              <a:t>mycursor.execute</a:t>
            </a:r>
            <a:r>
              <a:rPr sz="2400" spc="-30" dirty="0">
                <a:latin typeface="Carlito"/>
                <a:cs typeface="Carlito"/>
              </a:rPr>
              <a:t>("desc</a:t>
            </a:r>
            <a:r>
              <a:rPr sz="2400" spc="5" dirty="0">
                <a:latin typeface="Carlito"/>
                <a:cs typeface="Carlito"/>
              </a:rPr>
              <a:t> </a:t>
            </a:r>
            <a:r>
              <a:rPr sz="2400" spc="-10" dirty="0">
                <a:latin typeface="Carlito"/>
                <a:cs typeface="Carlito"/>
              </a:rPr>
              <a:t>student")</a:t>
            </a:r>
            <a:endParaRPr sz="2400" dirty="0">
              <a:latin typeface="Carlito"/>
              <a:cs typeface="Carlito"/>
            </a:endParaRPr>
          </a:p>
          <a:p>
            <a:pPr marL="285115" marR="6569709" indent="-273050">
              <a:lnSpc>
                <a:spcPct val="100000"/>
              </a:lnSpc>
            </a:pPr>
            <a:r>
              <a:rPr sz="2400" spc="-20" dirty="0" smtClean="0">
                <a:latin typeface="Carlito"/>
                <a:cs typeface="Carlito"/>
              </a:rPr>
              <a:t>for </a:t>
            </a:r>
            <a:r>
              <a:rPr sz="2400" dirty="0" smtClean="0">
                <a:latin typeface="Carlito"/>
                <a:cs typeface="Carlito"/>
              </a:rPr>
              <a:t>x in</a:t>
            </a:r>
            <a:r>
              <a:rPr sz="2400" spc="-65" dirty="0" smtClean="0">
                <a:latin typeface="Carlito"/>
                <a:cs typeface="Carlito"/>
              </a:rPr>
              <a:t> </a:t>
            </a:r>
            <a:r>
              <a:rPr sz="2400" spc="-20" dirty="0" err="1" smtClean="0">
                <a:latin typeface="Carlito"/>
                <a:cs typeface="Carlito"/>
              </a:rPr>
              <a:t>mycursor</a:t>
            </a:r>
            <a:r>
              <a:rPr sz="2400" spc="-20" dirty="0" smtClean="0">
                <a:latin typeface="Carlito"/>
                <a:cs typeface="Carlito"/>
              </a:rPr>
              <a:t>:  </a:t>
            </a:r>
            <a:r>
              <a:rPr sz="2400" spc="-10" dirty="0" smtClean="0">
                <a:latin typeface="Carlito"/>
                <a:cs typeface="Carlito"/>
              </a:rPr>
              <a:t>print(x)</a:t>
            </a:r>
          </a:p>
          <a:p>
            <a:pPr marL="12700" marR="5080">
              <a:lnSpc>
                <a:spcPct val="100000"/>
              </a:lnSpc>
            </a:pPr>
            <a:r>
              <a:rPr sz="2400" spc="-10" dirty="0" smtClean="0">
                <a:solidFill>
                  <a:srgbClr val="00B0F0"/>
                </a:solidFill>
                <a:latin typeface="Carlito"/>
                <a:cs typeface="Carlito"/>
              </a:rPr>
              <a:t>Above </a:t>
            </a:r>
            <a:r>
              <a:rPr sz="2400" spc="-20" dirty="0" smtClean="0">
                <a:solidFill>
                  <a:srgbClr val="00B0F0"/>
                </a:solidFill>
                <a:latin typeface="Carlito"/>
                <a:cs typeface="Carlito"/>
              </a:rPr>
              <a:t>program </a:t>
            </a:r>
            <a:r>
              <a:rPr sz="2400" dirty="0" smtClean="0">
                <a:solidFill>
                  <a:srgbClr val="00B0F0"/>
                </a:solidFill>
                <a:latin typeface="Carlito"/>
                <a:cs typeface="Carlito"/>
              </a:rPr>
              <a:t>will add a </a:t>
            </a:r>
            <a:r>
              <a:rPr sz="2400" spc="-10" dirty="0" smtClean="0">
                <a:solidFill>
                  <a:srgbClr val="00B0F0"/>
                </a:solidFill>
                <a:latin typeface="Carlito"/>
                <a:cs typeface="Carlito"/>
              </a:rPr>
              <a:t>column </a:t>
            </a:r>
            <a:r>
              <a:rPr sz="2400" spc="-5" dirty="0" smtClean="0">
                <a:solidFill>
                  <a:srgbClr val="00B0F0"/>
                </a:solidFill>
                <a:latin typeface="Carlito"/>
                <a:cs typeface="Carlito"/>
              </a:rPr>
              <a:t>marks </a:t>
            </a:r>
            <a:r>
              <a:rPr sz="2400" dirty="0" smtClean="0">
                <a:solidFill>
                  <a:srgbClr val="00B0F0"/>
                </a:solidFill>
                <a:latin typeface="Carlito"/>
                <a:cs typeface="Carlito"/>
              </a:rPr>
              <a:t>in the </a:t>
            </a:r>
            <a:r>
              <a:rPr sz="2400" spc="-10" dirty="0" smtClean="0">
                <a:solidFill>
                  <a:srgbClr val="00B0F0"/>
                </a:solidFill>
                <a:latin typeface="Carlito"/>
                <a:cs typeface="Carlito"/>
              </a:rPr>
              <a:t>table student </a:t>
            </a:r>
            <a:r>
              <a:rPr sz="2400" dirty="0" smtClean="0">
                <a:solidFill>
                  <a:srgbClr val="00B0F0"/>
                </a:solidFill>
                <a:latin typeface="Carlito"/>
                <a:cs typeface="Carlito"/>
              </a:rPr>
              <a:t>and </a:t>
            </a:r>
            <a:r>
              <a:rPr sz="2400" spc="-5" dirty="0" smtClean="0">
                <a:solidFill>
                  <a:srgbClr val="00B0F0"/>
                </a:solidFill>
                <a:latin typeface="Carlito"/>
                <a:cs typeface="Carlito"/>
              </a:rPr>
              <a:t>will  </a:t>
            </a:r>
            <a:r>
              <a:rPr sz="2400" spc="-10" dirty="0" smtClean="0">
                <a:solidFill>
                  <a:srgbClr val="00B0F0"/>
                </a:solidFill>
                <a:latin typeface="Carlito"/>
                <a:cs typeface="Carlito"/>
              </a:rPr>
              <a:t>display </a:t>
            </a:r>
            <a:r>
              <a:rPr sz="2400" dirty="0" smtClean="0">
                <a:solidFill>
                  <a:srgbClr val="00B0F0"/>
                </a:solidFill>
                <a:latin typeface="Carlito"/>
                <a:cs typeface="Carlito"/>
              </a:rPr>
              <a:t>the </a:t>
            </a:r>
            <a:r>
              <a:rPr sz="2400" spc="-10" dirty="0" smtClean="0">
                <a:solidFill>
                  <a:srgbClr val="00B0F0"/>
                </a:solidFill>
                <a:latin typeface="Carlito"/>
                <a:cs typeface="Carlito"/>
              </a:rPr>
              <a:t>structure </a:t>
            </a:r>
            <a:r>
              <a:rPr sz="2400" dirty="0" smtClean="0">
                <a:solidFill>
                  <a:srgbClr val="00B0F0"/>
                </a:solidFill>
                <a:latin typeface="Carlito"/>
                <a:cs typeface="Carlito"/>
              </a:rPr>
              <a:t>of the</a:t>
            </a:r>
            <a:r>
              <a:rPr sz="2400" spc="10" dirty="0" smtClean="0">
                <a:solidFill>
                  <a:srgbClr val="00B0F0"/>
                </a:solidFill>
                <a:latin typeface="Carlito"/>
                <a:cs typeface="Carlito"/>
              </a:rPr>
              <a:t> </a:t>
            </a:r>
            <a:r>
              <a:rPr sz="2400" spc="-10" dirty="0" smtClean="0">
                <a:solidFill>
                  <a:srgbClr val="00B0F0"/>
                </a:solidFill>
                <a:latin typeface="Carlito"/>
                <a:cs typeface="Carlito"/>
              </a:rPr>
              <a:t>table</a:t>
            </a:r>
            <a:endParaRPr sz="2400" dirty="0">
              <a:solidFill>
                <a:srgbClr val="00B0F0"/>
              </a:solidFill>
              <a:latin typeface="Carlito"/>
              <a:cs typeface="Carlito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5488304" y="968121"/>
            <a:ext cx="3227070" cy="2540"/>
          </a:xfrm>
          <a:custGeom>
            <a:avLst/>
            <a:gdLst/>
            <a:ahLst/>
            <a:cxnLst/>
            <a:rect l="l" t="t" r="r" b="b"/>
            <a:pathLst>
              <a:path w="3227070" h="2540">
                <a:moveTo>
                  <a:pt x="0" y="2031"/>
                </a:moveTo>
                <a:lnTo>
                  <a:pt x="3227070" y="0"/>
                </a:lnTo>
              </a:path>
            </a:pathLst>
          </a:custGeom>
          <a:ln w="5105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5488304" y="968121"/>
            <a:ext cx="3227070" cy="2540"/>
          </a:xfrm>
          <a:custGeom>
            <a:avLst/>
            <a:gdLst/>
            <a:ahLst/>
            <a:cxnLst/>
            <a:rect l="l" t="t" r="r" b="b"/>
            <a:pathLst>
              <a:path w="3227070" h="2540">
                <a:moveTo>
                  <a:pt x="0" y="2031"/>
                </a:moveTo>
                <a:lnTo>
                  <a:pt x="3227070" y="0"/>
                </a:lnTo>
              </a:path>
            </a:pathLst>
          </a:custGeom>
          <a:ln w="5105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65061" y="533400"/>
            <a:ext cx="7868920" cy="462947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solidFill>
                  <a:srgbClr val="FF0000"/>
                </a:solidFill>
                <a:latin typeface="Carlito"/>
                <a:cs typeface="Carlito"/>
              </a:rPr>
              <a:t>How </a:t>
            </a:r>
            <a:r>
              <a:rPr sz="2400" spc="-15" dirty="0">
                <a:solidFill>
                  <a:srgbClr val="FF0000"/>
                </a:solidFill>
                <a:latin typeface="Carlito"/>
                <a:cs typeface="Carlito"/>
              </a:rPr>
              <a:t>to </a:t>
            </a:r>
            <a:r>
              <a:rPr sz="2400" spc="-5" dirty="0">
                <a:solidFill>
                  <a:srgbClr val="FF0000"/>
                </a:solidFill>
                <a:latin typeface="Carlito"/>
                <a:cs typeface="Carlito"/>
              </a:rPr>
              <a:t>insert </a:t>
            </a:r>
            <a:r>
              <a:rPr sz="2400" spc="-20" dirty="0">
                <a:solidFill>
                  <a:srgbClr val="FF0000"/>
                </a:solidFill>
                <a:latin typeface="Carlito"/>
                <a:cs typeface="Carlito"/>
              </a:rPr>
              <a:t>record </a:t>
            </a:r>
            <a:r>
              <a:rPr sz="2400" dirty="0">
                <a:solidFill>
                  <a:srgbClr val="FF0000"/>
                </a:solidFill>
                <a:latin typeface="Carlito"/>
                <a:cs typeface="Carlito"/>
              </a:rPr>
              <a:t>in a </a:t>
            </a:r>
            <a:r>
              <a:rPr sz="2400" spc="-10" dirty="0">
                <a:solidFill>
                  <a:srgbClr val="FF0000"/>
                </a:solidFill>
                <a:latin typeface="Carlito"/>
                <a:cs typeface="Carlito"/>
              </a:rPr>
              <a:t>table </a:t>
            </a:r>
            <a:r>
              <a:rPr sz="2400" spc="-15" dirty="0">
                <a:solidFill>
                  <a:srgbClr val="FF0000"/>
                </a:solidFill>
                <a:latin typeface="Carlito"/>
                <a:cs typeface="Carlito"/>
              </a:rPr>
              <a:t>at </a:t>
            </a:r>
            <a:r>
              <a:rPr sz="2400" dirty="0">
                <a:solidFill>
                  <a:srgbClr val="FF0000"/>
                </a:solidFill>
                <a:latin typeface="Carlito"/>
                <a:cs typeface="Carlito"/>
              </a:rPr>
              <a:t>run</a:t>
            </a:r>
            <a:r>
              <a:rPr sz="2400" spc="10" dirty="0">
                <a:solidFill>
                  <a:srgbClr val="FF0000"/>
                </a:solidFill>
                <a:latin typeface="Carlito"/>
                <a:cs typeface="Carlito"/>
              </a:rPr>
              <a:t> </a:t>
            </a:r>
            <a:r>
              <a:rPr sz="2400" dirty="0">
                <a:solidFill>
                  <a:srgbClr val="FF0000"/>
                </a:solidFill>
                <a:latin typeface="Carlito"/>
                <a:cs typeface="Carlito"/>
              </a:rPr>
              <a:t>time</a:t>
            </a:r>
            <a:endParaRPr sz="2400" dirty="0">
              <a:latin typeface="Carlito"/>
              <a:cs typeface="Carlito"/>
            </a:endParaRPr>
          </a:p>
          <a:p>
            <a:pPr marL="12700" marR="5080">
              <a:lnSpc>
                <a:spcPct val="100000"/>
              </a:lnSpc>
              <a:spcBef>
                <a:spcPts val="40"/>
              </a:spcBef>
            </a:pPr>
            <a:r>
              <a:rPr sz="1800" dirty="0">
                <a:latin typeface="Carlito"/>
                <a:cs typeface="Carlito"/>
              </a:rPr>
              <a:t>import </a:t>
            </a:r>
            <a:r>
              <a:rPr sz="1800" spc="-10" dirty="0">
                <a:latin typeface="Carlito"/>
                <a:cs typeface="Carlito"/>
              </a:rPr>
              <a:t>mysql.connector  </a:t>
            </a:r>
            <a:r>
              <a:rPr sz="1600" spc="-10" dirty="0">
                <a:latin typeface="Carlito"/>
                <a:cs typeface="Carlito"/>
              </a:rPr>
              <a:t>mydb=mysql.connector.connect(host="localhost",user="root",passwd="</a:t>
            </a:r>
            <a:r>
              <a:rPr sz="1600" spc="-10" dirty="0" err="1">
                <a:latin typeface="Carlito"/>
                <a:cs typeface="Carlito"/>
              </a:rPr>
              <a:t>root",</a:t>
            </a:r>
            <a:r>
              <a:rPr sz="1600" spc="-10" dirty="0" err="1" smtClean="0">
                <a:latin typeface="Carlito"/>
                <a:cs typeface="Carlito"/>
              </a:rPr>
              <a:t>databa</a:t>
            </a:r>
            <a:r>
              <a:rPr sz="1600" spc="-5" dirty="0" err="1" smtClean="0">
                <a:latin typeface="Carlito"/>
                <a:cs typeface="Carlito"/>
              </a:rPr>
              <a:t>se</a:t>
            </a:r>
            <a:r>
              <a:rPr sz="1600" spc="-5" dirty="0" smtClean="0">
                <a:latin typeface="Carlito"/>
                <a:cs typeface="Carlito"/>
              </a:rPr>
              <a:t>="</a:t>
            </a:r>
            <a:r>
              <a:rPr lang="en-US" sz="1600" spc="-5" dirty="0" smtClean="0">
                <a:latin typeface="Carlito"/>
                <a:cs typeface="Carlito"/>
              </a:rPr>
              <a:t>db1</a:t>
            </a:r>
            <a:r>
              <a:rPr sz="1600" spc="-5" dirty="0" smtClean="0">
                <a:latin typeface="Carlito"/>
                <a:cs typeface="Carlito"/>
              </a:rPr>
              <a:t>")</a:t>
            </a:r>
            <a:endParaRPr sz="1600" dirty="0">
              <a:latin typeface="Carlito"/>
              <a:cs typeface="Carlito"/>
            </a:endParaRPr>
          </a:p>
          <a:p>
            <a:pPr marL="12700" marR="5573395">
              <a:lnSpc>
                <a:spcPct val="100000"/>
              </a:lnSpc>
            </a:pPr>
            <a:r>
              <a:rPr sz="1600" spc="-35" dirty="0" err="1" smtClean="0">
                <a:latin typeface="Carlito"/>
                <a:cs typeface="Carlito"/>
              </a:rPr>
              <a:t>m</a:t>
            </a:r>
            <a:r>
              <a:rPr sz="1600" spc="-25" dirty="0" err="1" smtClean="0">
                <a:latin typeface="Carlito"/>
                <a:cs typeface="Carlito"/>
              </a:rPr>
              <a:t>y</a:t>
            </a:r>
            <a:r>
              <a:rPr sz="1600" dirty="0" err="1" smtClean="0">
                <a:latin typeface="Carlito"/>
                <a:cs typeface="Carlito"/>
              </a:rPr>
              <a:t>cu</a:t>
            </a:r>
            <a:r>
              <a:rPr sz="1600" spc="-25" dirty="0" err="1" smtClean="0">
                <a:latin typeface="Carlito"/>
                <a:cs typeface="Carlito"/>
              </a:rPr>
              <a:t>r</a:t>
            </a:r>
            <a:r>
              <a:rPr sz="1600" spc="-5" dirty="0" err="1" smtClean="0">
                <a:latin typeface="Carlito"/>
                <a:cs typeface="Carlito"/>
              </a:rPr>
              <a:t>sor</a:t>
            </a:r>
            <a:r>
              <a:rPr sz="1600" spc="-5" dirty="0" smtClean="0">
                <a:latin typeface="Carlito"/>
                <a:cs typeface="Carlito"/>
              </a:rPr>
              <a:t>=</a:t>
            </a:r>
            <a:r>
              <a:rPr sz="1600" spc="-35" dirty="0" err="1" smtClean="0">
                <a:latin typeface="Carlito"/>
                <a:cs typeface="Carlito"/>
              </a:rPr>
              <a:t>m</a:t>
            </a:r>
            <a:r>
              <a:rPr sz="1600" spc="-25" dirty="0" err="1" smtClean="0">
                <a:latin typeface="Carlito"/>
                <a:cs typeface="Carlito"/>
              </a:rPr>
              <a:t>y</a:t>
            </a:r>
            <a:r>
              <a:rPr sz="1600" spc="-5" dirty="0" err="1" smtClean="0">
                <a:latin typeface="Carlito"/>
                <a:cs typeface="Carlito"/>
              </a:rPr>
              <a:t>d</a:t>
            </a:r>
            <a:r>
              <a:rPr sz="1600" dirty="0" err="1" smtClean="0">
                <a:latin typeface="Carlito"/>
                <a:cs typeface="Carlito"/>
              </a:rPr>
              <a:t>b</a:t>
            </a:r>
            <a:r>
              <a:rPr sz="1600" spc="-5" dirty="0" err="1" smtClean="0">
                <a:latin typeface="Carlito"/>
                <a:cs typeface="Carlito"/>
              </a:rPr>
              <a:t>.c</a:t>
            </a:r>
            <a:r>
              <a:rPr sz="1600" dirty="0" err="1" smtClean="0">
                <a:latin typeface="Carlito"/>
                <a:cs typeface="Carlito"/>
              </a:rPr>
              <a:t>u</a:t>
            </a:r>
            <a:r>
              <a:rPr sz="1600" spc="-30" dirty="0" err="1" smtClean="0">
                <a:latin typeface="Carlito"/>
                <a:cs typeface="Carlito"/>
              </a:rPr>
              <a:t>r</a:t>
            </a:r>
            <a:r>
              <a:rPr sz="1600" spc="-5" dirty="0" err="1" smtClean="0">
                <a:latin typeface="Carlito"/>
                <a:cs typeface="Carlito"/>
              </a:rPr>
              <a:t>s</a:t>
            </a:r>
            <a:r>
              <a:rPr lang="en-US" sz="1600" spc="-5" dirty="0" err="1" smtClean="0">
                <a:latin typeface="Carlito"/>
                <a:cs typeface="Carlito"/>
              </a:rPr>
              <a:t>o</a:t>
            </a:r>
            <a:r>
              <a:rPr sz="1600" spc="5" dirty="0" err="1" smtClean="0">
                <a:latin typeface="Carlito"/>
                <a:cs typeface="Carlito"/>
              </a:rPr>
              <a:t>r</a:t>
            </a:r>
            <a:r>
              <a:rPr sz="1600" dirty="0">
                <a:latin typeface="Carlito"/>
                <a:cs typeface="Carlito"/>
              </a:rPr>
              <a:t>()  </a:t>
            </a:r>
            <a:endParaRPr lang="en-US" sz="1600" dirty="0" smtClean="0">
              <a:latin typeface="Carlito"/>
              <a:cs typeface="Carlito"/>
            </a:endParaRPr>
          </a:p>
          <a:p>
            <a:pPr marL="12700" marR="5573395">
              <a:lnSpc>
                <a:spcPct val="100000"/>
              </a:lnSpc>
            </a:pPr>
            <a:r>
              <a:rPr sz="1800" dirty="0" smtClean="0">
                <a:latin typeface="Carlito"/>
                <a:cs typeface="Carlito"/>
              </a:rPr>
              <a:t>while </a:t>
            </a:r>
            <a:r>
              <a:rPr sz="1800" spc="-5" dirty="0">
                <a:latin typeface="Carlito"/>
                <a:cs typeface="Carlito"/>
              </a:rPr>
              <a:t>1==1:</a:t>
            </a:r>
            <a:endParaRPr sz="1800" dirty="0">
              <a:latin typeface="Carlito"/>
              <a:cs typeface="Carlito"/>
            </a:endParaRPr>
          </a:p>
          <a:p>
            <a:pPr marL="222250">
              <a:lnSpc>
                <a:spcPct val="100000"/>
              </a:lnSpc>
            </a:pPr>
            <a:r>
              <a:rPr sz="1600" spc="-5" dirty="0">
                <a:latin typeface="Carlito"/>
                <a:cs typeface="Carlito"/>
              </a:rPr>
              <a:t>ch=int(input("enter </a:t>
            </a:r>
            <a:r>
              <a:rPr sz="1600" dirty="0">
                <a:latin typeface="Carlito"/>
                <a:cs typeface="Carlito"/>
              </a:rPr>
              <a:t>-1 </a:t>
            </a:r>
            <a:r>
              <a:rPr sz="1600" spc="-10" dirty="0">
                <a:latin typeface="Carlito"/>
                <a:cs typeface="Carlito"/>
              </a:rPr>
              <a:t>to </a:t>
            </a:r>
            <a:r>
              <a:rPr sz="1600" spc="-15" dirty="0">
                <a:latin typeface="Carlito"/>
                <a:cs typeface="Carlito"/>
              </a:rPr>
              <a:t>exit </a:t>
            </a:r>
            <a:r>
              <a:rPr sz="1600" spc="-10" dirty="0">
                <a:latin typeface="Carlito"/>
                <a:cs typeface="Carlito"/>
              </a:rPr>
              <a:t>any </a:t>
            </a:r>
            <a:r>
              <a:rPr sz="1600" spc="-5" dirty="0">
                <a:latin typeface="Carlito"/>
                <a:cs typeface="Carlito"/>
              </a:rPr>
              <a:t>other no </a:t>
            </a:r>
            <a:r>
              <a:rPr sz="1600" spc="-15" dirty="0">
                <a:latin typeface="Carlito"/>
                <a:cs typeface="Carlito"/>
              </a:rPr>
              <a:t>to </a:t>
            </a:r>
            <a:r>
              <a:rPr sz="1600" dirty="0">
                <a:latin typeface="Carlito"/>
                <a:cs typeface="Carlito"/>
              </a:rPr>
              <a:t>insert </a:t>
            </a:r>
            <a:r>
              <a:rPr sz="1600" spc="-15" dirty="0">
                <a:latin typeface="Carlito"/>
                <a:cs typeface="Carlito"/>
              </a:rPr>
              <a:t>record </a:t>
            </a:r>
            <a:r>
              <a:rPr sz="1600" spc="-10" dirty="0">
                <a:latin typeface="Carlito"/>
                <a:cs typeface="Carlito"/>
              </a:rPr>
              <a:t>into </a:t>
            </a:r>
            <a:r>
              <a:rPr sz="1600" spc="-5" dirty="0">
                <a:latin typeface="Carlito"/>
                <a:cs typeface="Carlito"/>
              </a:rPr>
              <a:t>student</a:t>
            </a:r>
            <a:r>
              <a:rPr sz="1600" spc="130" dirty="0">
                <a:latin typeface="Carlito"/>
                <a:cs typeface="Carlito"/>
              </a:rPr>
              <a:t> </a:t>
            </a:r>
            <a:r>
              <a:rPr sz="1600" spc="-5" dirty="0">
                <a:latin typeface="Carlito"/>
                <a:cs typeface="Carlito"/>
              </a:rPr>
              <a:t>table"))</a:t>
            </a:r>
            <a:endParaRPr sz="1600" dirty="0">
              <a:latin typeface="Carlito"/>
              <a:cs typeface="Carlito"/>
            </a:endParaRPr>
          </a:p>
          <a:p>
            <a:pPr marL="222250">
              <a:lnSpc>
                <a:spcPct val="100000"/>
              </a:lnSpc>
            </a:pPr>
            <a:r>
              <a:rPr sz="1800" dirty="0">
                <a:latin typeface="Carlito"/>
                <a:cs typeface="Carlito"/>
              </a:rPr>
              <a:t>if</a:t>
            </a:r>
            <a:r>
              <a:rPr sz="1800" spc="-5" dirty="0">
                <a:latin typeface="Carlito"/>
                <a:cs typeface="Carlito"/>
              </a:rPr>
              <a:t> ch==-1:</a:t>
            </a:r>
            <a:endParaRPr sz="1800" dirty="0">
              <a:latin typeface="Carlito"/>
              <a:cs typeface="Carlito"/>
            </a:endParaRPr>
          </a:p>
          <a:p>
            <a:pPr marL="431800">
              <a:lnSpc>
                <a:spcPct val="100000"/>
              </a:lnSpc>
              <a:spcBef>
                <a:spcPts val="5"/>
              </a:spcBef>
            </a:pPr>
            <a:r>
              <a:rPr sz="1800" spc="-10" dirty="0">
                <a:latin typeface="Carlito"/>
                <a:cs typeface="Carlito"/>
              </a:rPr>
              <a:t>break</a:t>
            </a:r>
            <a:endParaRPr sz="1800" dirty="0">
              <a:latin typeface="Carlito"/>
              <a:cs typeface="Carlito"/>
            </a:endParaRPr>
          </a:p>
          <a:p>
            <a:pPr marL="222250" marR="4145279" defTabSz="7881938">
              <a:lnSpc>
                <a:spcPct val="100000"/>
              </a:lnSpc>
            </a:pPr>
            <a:r>
              <a:rPr sz="1800" spc="-10" dirty="0">
                <a:latin typeface="Carlito"/>
                <a:cs typeface="Carlito"/>
              </a:rPr>
              <a:t>rollno=int(input("Enter rollno"))  </a:t>
            </a:r>
            <a:r>
              <a:rPr sz="1800" spc="-5" dirty="0">
                <a:latin typeface="Carlito"/>
                <a:cs typeface="Carlito"/>
              </a:rPr>
              <a:t>class1=int(input("Enter Class"))  name=input("Enter name")  </a:t>
            </a:r>
            <a:r>
              <a:rPr sz="1800" spc="-10" dirty="0">
                <a:latin typeface="Carlito"/>
                <a:cs typeface="Carlito"/>
              </a:rPr>
              <a:t>marks=int(input("Enter marks"))  </a:t>
            </a:r>
            <a:r>
              <a:rPr sz="1600" spc="-20" dirty="0">
                <a:latin typeface="Carlito"/>
                <a:cs typeface="Carlito"/>
              </a:rPr>
              <a:t>mycursor.execute("insert </a:t>
            </a:r>
            <a:r>
              <a:rPr sz="1600" spc="-10" dirty="0" smtClean="0">
                <a:latin typeface="Carlito"/>
                <a:cs typeface="Carlito"/>
              </a:rPr>
              <a:t>into</a:t>
            </a:r>
            <a:r>
              <a:rPr lang="en-US" sz="1600" spc="-15" dirty="0">
                <a:latin typeface="Carlito"/>
                <a:cs typeface="Carlito"/>
              </a:rPr>
              <a:t> </a:t>
            </a:r>
            <a:r>
              <a:rPr sz="1600" spc="-5" dirty="0" smtClean="0">
                <a:latin typeface="Carlito"/>
                <a:cs typeface="Carlito"/>
              </a:rPr>
              <a:t>student</a:t>
            </a:r>
            <a:r>
              <a:rPr lang="en-US" sz="1600" spc="-5" dirty="0" smtClean="0">
                <a:latin typeface="Carlito"/>
                <a:cs typeface="Carlito"/>
              </a:rPr>
              <a:t> </a:t>
            </a:r>
            <a:r>
              <a:rPr sz="1600" spc="-5" dirty="0" smtClean="0">
                <a:latin typeface="Carlito"/>
                <a:cs typeface="Carlito"/>
              </a:rPr>
              <a:t>values</a:t>
            </a:r>
            <a:r>
              <a:rPr sz="1600" spc="-5" dirty="0">
                <a:latin typeface="Carlito"/>
                <a:cs typeface="Carlito"/>
              </a:rPr>
              <a:t>('"+str(rollno)+"','"+name+"','"+</a:t>
            </a:r>
            <a:r>
              <a:rPr sz="1600" spc="-5" dirty="0" err="1" smtClean="0">
                <a:latin typeface="Carlito"/>
                <a:cs typeface="Carlito"/>
              </a:rPr>
              <a:t>str</a:t>
            </a:r>
            <a:r>
              <a:rPr sz="1600" spc="-5" dirty="0" smtClean="0">
                <a:latin typeface="Carlito"/>
                <a:cs typeface="Carlito"/>
              </a:rPr>
              <a:t>(class1</a:t>
            </a:r>
            <a:r>
              <a:rPr sz="1600" spc="-5" dirty="0">
                <a:latin typeface="Carlito"/>
                <a:cs typeface="Carlito"/>
              </a:rPr>
              <a:t>)+"','"+str(marks)+"')")  </a:t>
            </a:r>
            <a:r>
              <a:rPr sz="1800" spc="-10" dirty="0">
                <a:latin typeface="Carlito"/>
                <a:cs typeface="Carlito"/>
              </a:rPr>
              <a:t>mydb.commit()</a:t>
            </a:r>
            <a:endParaRPr sz="1800" dirty="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idx="1"/>
          </p:nvPr>
        </p:nvSpPr>
        <p:spPr>
          <a:xfrm>
            <a:off x="381000" y="685800"/>
            <a:ext cx="7886700" cy="6040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7955">
              <a:lnSpc>
                <a:spcPct val="100000"/>
              </a:lnSpc>
              <a:spcBef>
                <a:spcPts val="100"/>
              </a:spcBef>
            </a:pPr>
            <a:r>
              <a:rPr lang="en-US" spc="-10" dirty="0" smtClean="0">
                <a:solidFill>
                  <a:srgbClr val="FF0000"/>
                </a:solidFill>
              </a:rPr>
              <a:t>S</a:t>
            </a:r>
            <a:r>
              <a:rPr spc="-10" dirty="0" smtClean="0">
                <a:solidFill>
                  <a:srgbClr val="FF0000"/>
                </a:solidFill>
              </a:rPr>
              <a:t>earch </a:t>
            </a:r>
            <a:r>
              <a:rPr spc="-15" dirty="0">
                <a:solidFill>
                  <a:srgbClr val="FF0000"/>
                </a:solidFill>
              </a:rPr>
              <a:t>records </a:t>
            </a:r>
            <a:r>
              <a:rPr dirty="0">
                <a:solidFill>
                  <a:srgbClr val="FF0000"/>
                </a:solidFill>
              </a:rPr>
              <a:t>of a </a:t>
            </a:r>
            <a:r>
              <a:rPr spc="-10" dirty="0">
                <a:solidFill>
                  <a:srgbClr val="FF0000"/>
                </a:solidFill>
              </a:rPr>
              <a:t>table at </a:t>
            </a:r>
            <a:r>
              <a:rPr dirty="0">
                <a:solidFill>
                  <a:srgbClr val="FF0000"/>
                </a:solidFill>
              </a:rPr>
              <a:t>run</a:t>
            </a:r>
            <a:r>
              <a:rPr spc="15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time</a:t>
            </a:r>
          </a:p>
          <a:p>
            <a:pPr marL="147955" marR="5080">
              <a:lnSpc>
                <a:spcPct val="100000"/>
              </a:lnSpc>
              <a:tabLst>
                <a:tab pos="1007110" algn="l"/>
                <a:tab pos="2322195" algn="l"/>
                <a:tab pos="3933825" algn="l"/>
                <a:tab pos="4470400" algn="l"/>
                <a:tab pos="5022215" algn="l"/>
                <a:tab pos="5411470" algn="l"/>
                <a:tab pos="6231255" algn="l"/>
                <a:tab pos="7045325" algn="l"/>
                <a:tab pos="7527290" algn="l"/>
              </a:tabLst>
            </a:pPr>
            <a:r>
              <a:rPr dirty="0">
                <a:solidFill>
                  <a:srgbClr val="FF0000"/>
                </a:solidFill>
              </a:rPr>
              <a:t>Below	</a:t>
            </a:r>
            <a:r>
              <a:rPr spc="-25" dirty="0">
                <a:solidFill>
                  <a:srgbClr val="FF0000"/>
                </a:solidFill>
              </a:rPr>
              <a:t>s</a:t>
            </a:r>
            <a:r>
              <a:rPr spc="-30" dirty="0">
                <a:solidFill>
                  <a:srgbClr val="FF0000"/>
                </a:solidFill>
              </a:rPr>
              <a:t>t</a:t>
            </a:r>
            <a:r>
              <a:rPr spc="-20" dirty="0">
                <a:solidFill>
                  <a:srgbClr val="FF0000"/>
                </a:solidFill>
              </a:rPr>
              <a:t>a</a:t>
            </a:r>
            <a:r>
              <a:rPr spc="-25" dirty="0">
                <a:solidFill>
                  <a:srgbClr val="FF0000"/>
                </a:solidFill>
              </a:rPr>
              <a:t>t</a:t>
            </a:r>
            <a:r>
              <a:rPr dirty="0">
                <a:solidFill>
                  <a:srgbClr val="FF0000"/>
                </a:solidFill>
              </a:rPr>
              <a:t>eme</a:t>
            </a:r>
            <a:r>
              <a:rPr spc="-20" dirty="0">
                <a:solidFill>
                  <a:srgbClr val="FF0000"/>
                </a:solidFill>
              </a:rPr>
              <a:t>n</a:t>
            </a:r>
            <a:r>
              <a:rPr dirty="0">
                <a:solidFill>
                  <a:srgbClr val="FF0000"/>
                </a:solidFill>
              </a:rPr>
              <a:t>t	</a:t>
            </a:r>
            <a:r>
              <a:rPr spc="-5" dirty="0">
                <a:solidFill>
                  <a:srgbClr val="FF0000"/>
                </a:solidFill>
              </a:rPr>
              <a:t>demon</a:t>
            </a:r>
            <a:r>
              <a:rPr spc="-25" dirty="0">
                <a:solidFill>
                  <a:srgbClr val="FF0000"/>
                </a:solidFill>
              </a:rPr>
              <a:t>s</a:t>
            </a:r>
            <a:r>
              <a:rPr dirty="0">
                <a:solidFill>
                  <a:srgbClr val="FF0000"/>
                </a:solidFill>
              </a:rPr>
              <a:t>t</a:t>
            </a:r>
            <a:r>
              <a:rPr spc="-55" dirty="0">
                <a:solidFill>
                  <a:srgbClr val="FF0000"/>
                </a:solidFill>
              </a:rPr>
              <a:t>r</a:t>
            </a:r>
            <a:r>
              <a:rPr spc="-25" dirty="0">
                <a:solidFill>
                  <a:srgbClr val="FF0000"/>
                </a:solidFill>
              </a:rPr>
              <a:t>a</a:t>
            </a:r>
            <a:r>
              <a:rPr spc="-30" dirty="0">
                <a:solidFill>
                  <a:srgbClr val="FF0000"/>
                </a:solidFill>
              </a:rPr>
              <a:t>t</a:t>
            </a:r>
            <a:r>
              <a:rPr dirty="0">
                <a:solidFill>
                  <a:srgbClr val="FF0000"/>
                </a:solidFill>
              </a:rPr>
              <a:t>e	the	</a:t>
            </a:r>
            <a:r>
              <a:rPr spc="-5" dirty="0">
                <a:solidFill>
                  <a:srgbClr val="FF0000"/>
                </a:solidFill>
              </a:rPr>
              <a:t>us</a:t>
            </a:r>
            <a:r>
              <a:rPr dirty="0">
                <a:solidFill>
                  <a:srgbClr val="FF0000"/>
                </a:solidFill>
              </a:rPr>
              <a:t>e	of	</a:t>
            </a:r>
            <a:r>
              <a:rPr spc="-5" dirty="0">
                <a:solidFill>
                  <a:srgbClr val="FF0000"/>
                </a:solidFill>
              </a:rPr>
              <a:t>selec</a:t>
            </a:r>
            <a:r>
              <a:rPr dirty="0">
                <a:solidFill>
                  <a:srgbClr val="FF0000"/>
                </a:solidFill>
              </a:rPr>
              <a:t>t	</a:t>
            </a:r>
            <a:r>
              <a:rPr spc="-5" dirty="0">
                <a:solidFill>
                  <a:srgbClr val="FF0000"/>
                </a:solidFill>
              </a:rPr>
              <a:t>qu</a:t>
            </a:r>
            <a:r>
              <a:rPr spc="-10" dirty="0">
                <a:solidFill>
                  <a:srgbClr val="FF0000"/>
                </a:solidFill>
              </a:rPr>
              <a:t>e</a:t>
            </a:r>
            <a:r>
              <a:rPr spc="5" dirty="0">
                <a:solidFill>
                  <a:srgbClr val="FF0000"/>
                </a:solidFill>
              </a:rPr>
              <a:t>r</a:t>
            </a:r>
            <a:r>
              <a:rPr dirty="0">
                <a:solidFill>
                  <a:srgbClr val="FF0000"/>
                </a:solidFill>
              </a:rPr>
              <a:t>y	</a:t>
            </a:r>
            <a:r>
              <a:rPr spc="-45" dirty="0">
                <a:solidFill>
                  <a:srgbClr val="FF0000"/>
                </a:solidFill>
              </a:rPr>
              <a:t>f</a:t>
            </a:r>
            <a:r>
              <a:rPr spc="-5" dirty="0">
                <a:solidFill>
                  <a:srgbClr val="FF0000"/>
                </a:solidFill>
              </a:rPr>
              <a:t>o</a:t>
            </a:r>
            <a:r>
              <a:rPr dirty="0">
                <a:solidFill>
                  <a:srgbClr val="FF0000"/>
                </a:solidFill>
              </a:rPr>
              <a:t>r	</a:t>
            </a:r>
            <a:r>
              <a:rPr spc="-5" dirty="0">
                <a:solidFill>
                  <a:srgbClr val="FF0000"/>
                </a:solidFill>
              </a:rPr>
              <a:t>s</a:t>
            </a:r>
            <a:r>
              <a:rPr spc="-10" dirty="0">
                <a:solidFill>
                  <a:srgbClr val="FF0000"/>
                </a:solidFill>
              </a:rPr>
              <a:t>e</a:t>
            </a:r>
            <a:r>
              <a:rPr dirty="0">
                <a:solidFill>
                  <a:srgbClr val="FF0000"/>
                </a:solidFill>
              </a:rPr>
              <a:t>a</a:t>
            </a:r>
            <a:r>
              <a:rPr spc="-45" dirty="0">
                <a:solidFill>
                  <a:srgbClr val="FF0000"/>
                </a:solidFill>
              </a:rPr>
              <a:t>r</a:t>
            </a:r>
            <a:r>
              <a:rPr spc="-10" dirty="0">
                <a:solidFill>
                  <a:srgbClr val="FF0000"/>
                </a:solidFill>
              </a:rPr>
              <a:t>c</a:t>
            </a:r>
            <a:r>
              <a:rPr spc="-5" dirty="0">
                <a:solidFill>
                  <a:srgbClr val="FF0000"/>
                </a:solidFill>
              </a:rPr>
              <a:t>h</a:t>
            </a:r>
            <a:r>
              <a:rPr spc="-15" dirty="0">
                <a:solidFill>
                  <a:srgbClr val="FF0000"/>
                </a:solidFill>
              </a:rPr>
              <a:t>i</a:t>
            </a:r>
            <a:r>
              <a:rPr spc="-5" dirty="0">
                <a:solidFill>
                  <a:srgbClr val="FF0000"/>
                </a:solidFill>
              </a:rPr>
              <a:t>ng  specific </a:t>
            </a:r>
            <a:r>
              <a:rPr spc="-15" dirty="0">
                <a:solidFill>
                  <a:srgbClr val="FF0000"/>
                </a:solidFill>
              </a:rPr>
              <a:t>record from </a:t>
            </a:r>
            <a:r>
              <a:rPr dirty="0">
                <a:solidFill>
                  <a:srgbClr val="FF0000"/>
                </a:solidFill>
              </a:rPr>
              <a:t>a </a:t>
            </a:r>
            <a:r>
              <a:rPr spc="-5" dirty="0">
                <a:solidFill>
                  <a:srgbClr val="FF0000"/>
                </a:solidFill>
              </a:rPr>
              <a:t>table.</a:t>
            </a:r>
          </a:p>
          <a:p>
            <a:pPr marL="147955" marR="93345">
              <a:lnSpc>
                <a:spcPct val="100000"/>
              </a:lnSpc>
            </a:pPr>
            <a:r>
              <a:rPr dirty="0">
                <a:solidFill>
                  <a:srgbClr val="000000"/>
                </a:solidFill>
              </a:rPr>
              <a:t>import </a:t>
            </a:r>
            <a:r>
              <a:rPr spc="-10" dirty="0">
                <a:solidFill>
                  <a:srgbClr val="000000"/>
                </a:solidFill>
              </a:rPr>
              <a:t>mysql.connector  </a:t>
            </a:r>
            <a:r>
              <a:rPr spc="-15" dirty="0">
                <a:solidFill>
                  <a:srgbClr val="000000"/>
                </a:solidFill>
              </a:rPr>
              <a:t>mydb=mysql.connector.connect(host="localhost",user="root",passwd="</a:t>
            </a:r>
            <a:r>
              <a:rPr spc="-15" dirty="0" err="1" smtClean="0">
                <a:solidFill>
                  <a:srgbClr val="000000"/>
                </a:solidFill>
              </a:rPr>
              <a:t>ro</a:t>
            </a:r>
            <a:r>
              <a:rPr spc="-10" dirty="0" err="1" smtClean="0">
                <a:solidFill>
                  <a:srgbClr val="000000"/>
                </a:solidFill>
              </a:rPr>
              <a:t>ot</a:t>
            </a:r>
            <a:r>
              <a:rPr spc="-10" dirty="0" err="1">
                <a:solidFill>
                  <a:srgbClr val="000000"/>
                </a:solidFill>
              </a:rPr>
              <a:t>",database</a:t>
            </a:r>
            <a:r>
              <a:rPr spc="-10" dirty="0">
                <a:solidFill>
                  <a:srgbClr val="000000"/>
                </a:solidFill>
              </a:rPr>
              <a:t>="school")</a:t>
            </a:r>
          </a:p>
          <a:p>
            <a:pPr marL="147955" marR="5645785" defTabSz="7778750">
              <a:lnSpc>
                <a:spcPct val="100000"/>
              </a:lnSpc>
            </a:pPr>
            <a:r>
              <a:rPr sz="1800" spc="-15" dirty="0" err="1" smtClean="0">
                <a:solidFill>
                  <a:srgbClr val="000000"/>
                </a:solidFill>
              </a:rPr>
              <a:t>mycursor</a:t>
            </a:r>
            <a:r>
              <a:rPr sz="1800" spc="-15" dirty="0" smtClean="0">
                <a:solidFill>
                  <a:srgbClr val="000000"/>
                </a:solidFill>
              </a:rPr>
              <a:t>=</a:t>
            </a:r>
            <a:r>
              <a:rPr sz="1800" spc="-15" dirty="0" err="1" smtClean="0">
                <a:solidFill>
                  <a:srgbClr val="000000"/>
                </a:solidFill>
              </a:rPr>
              <a:t>mydb.cu</a:t>
            </a:r>
            <a:r>
              <a:rPr lang="en-US" sz="1800" spc="-15" dirty="0" err="1" smtClean="0">
                <a:solidFill>
                  <a:srgbClr val="000000"/>
                </a:solidFill>
              </a:rPr>
              <a:t>r</a:t>
            </a:r>
            <a:r>
              <a:rPr sz="1800" spc="-15" dirty="0" err="1" smtClean="0">
                <a:solidFill>
                  <a:srgbClr val="000000"/>
                </a:solidFill>
              </a:rPr>
              <a:t>s</a:t>
            </a:r>
            <a:r>
              <a:rPr lang="en-US" sz="1800" spc="-15" dirty="0" err="1" smtClean="0">
                <a:solidFill>
                  <a:srgbClr val="000000"/>
                </a:solidFill>
              </a:rPr>
              <a:t>or</a:t>
            </a:r>
            <a:r>
              <a:rPr sz="1800" spc="-15" dirty="0" smtClean="0">
                <a:solidFill>
                  <a:srgbClr val="000000"/>
                </a:solidFill>
              </a:rPr>
              <a:t>)  </a:t>
            </a:r>
            <a:endParaRPr lang="en-US" sz="1800" spc="-15" dirty="0" smtClean="0">
              <a:solidFill>
                <a:srgbClr val="000000"/>
              </a:solidFill>
            </a:endParaRPr>
          </a:p>
          <a:p>
            <a:pPr marL="147955" marR="5645785" defTabSz="7778750">
              <a:lnSpc>
                <a:spcPct val="100000"/>
              </a:lnSpc>
            </a:pPr>
            <a:r>
              <a:rPr sz="1800" spc="-10" dirty="0" smtClean="0">
                <a:solidFill>
                  <a:srgbClr val="000000"/>
                </a:solidFill>
              </a:rPr>
              <a:t>nm=input</a:t>
            </a:r>
            <a:r>
              <a:rPr sz="1800" spc="-10" dirty="0">
                <a:solidFill>
                  <a:srgbClr val="000000"/>
                </a:solidFill>
              </a:rPr>
              <a:t>("</a:t>
            </a:r>
            <a:r>
              <a:rPr sz="1800" spc="-10" dirty="0" smtClean="0">
                <a:solidFill>
                  <a:srgbClr val="000000"/>
                </a:solidFill>
              </a:rPr>
              <a:t>enter</a:t>
            </a:r>
            <a:r>
              <a:rPr lang="en-US" sz="1800" spc="-15" dirty="0">
                <a:solidFill>
                  <a:srgbClr val="000000"/>
                </a:solidFill>
              </a:rPr>
              <a:t> </a:t>
            </a:r>
            <a:r>
              <a:rPr sz="1800" spc="-5" dirty="0" smtClean="0">
                <a:solidFill>
                  <a:srgbClr val="000000"/>
                </a:solidFill>
              </a:rPr>
              <a:t>name</a:t>
            </a:r>
            <a:r>
              <a:rPr sz="1800" spc="-5" dirty="0">
                <a:solidFill>
                  <a:srgbClr val="000000"/>
                </a:solidFill>
              </a:rPr>
              <a:t>")</a:t>
            </a:r>
          </a:p>
          <a:p>
            <a:pPr marL="147955" marR="1055370">
              <a:lnSpc>
                <a:spcPct val="100000"/>
              </a:lnSpc>
            </a:pPr>
            <a:r>
              <a:rPr spc="-20" dirty="0">
                <a:solidFill>
                  <a:srgbClr val="000000"/>
                </a:solidFill>
              </a:rPr>
              <a:t>mycursor.execute("select </a:t>
            </a:r>
            <a:r>
              <a:rPr dirty="0">
                <a:solidFill>
                  <a:srgbClr val="000000"/>
                </a:solidFill>
              </a:rPr>
              <a:t>* </a:t>
            </a:r>
            <a:r>
              <a:rPr spc="-15" dirty="0">
                <a:solidFill>
                  <a:srgbClr val="000000"/>
                </a:solidFill>
              </a:rPr>
              <a:t>from </a:t>
            </a:r>
            <a:r>
              <a:rPr spc="-10" dirty="0">
                <a:solidFill>
                  <a:srgbClr val="000000"/>
                </a:solidFill>
              </a:rPr>
              <a:t>student </a:t>
            </a:r>
            <a:r>
              <a:rPr spc="-5" dirty="0">
                <a:solidFill>
                  <a:srgbClr val="000000"/>
                </a:solidFill>
              </a:rPr>
              <a:t>where name='"+nm+"'")  </a:t>
            </a:r>
            <a:endParaRPr lang="en-US" spc="-5" dirty="0" smtClean="0">
              <a:solidFill>
                <a:srgbClr val="000000"/>
              </a:solidFill>
            </a:endParaRPr>
          </a:p>
          <a:p>
            <a:pPr marL="147955" marR="1055370">
              <a:lnSpc>
                <a:spcPct val="100000"/>
              </a:lnSpc>
            </a:pPr>
            <a:r>
              <a:rPr spc="-20" dirty="0" smtClean="0">
                <a:solidFill>
                  <a:srgbClr val="000000"/>
                </a:solidFill>
              </a:rPr>
              <a:t>for </a:t>
            </a:r>
            <a:r>
              <a:rPr dirty="0">
                <a:solidFill>
                  <a:srgbClr val="000000"/>
                </a:solidFill>
              </a:rPr>
              <a:t>x </a:t>
            </a:r>
            <a:r>
              <a:rPr spc="-5" dirty="0">
                <a:solidFill>
                  <a:srgbClr val="000000"/>
                </a:solidFill>
              </a:rPr>
              <a:t>in</a:t>
            </a:r>
            <a:r>
              <a:rPr spc="5" dirty="0">
                <a:solidFill>
                  <a:srgbClr val="000000"/>
                </a:solidFill>
              </a:rPr>
              <a:t> </a:t>
            </a:r>
            <a:r>
              <a:rPr spc="-15" dirty="0">
                <a:solidFill>
                  <a:srgbClr val="000000"/>
                </a:solidFill>
              </a:rPr>
              <a:t>mycursor:</a:t>
            </a:r>
          </a:p>
          <a:p>
            <a:pPr marL="401320">
              <a:lnSpc>
                <a:spcPct val="100000"/>
              </a:lnSpc>
              <a:spcBef>
                <a:spcPts val="5"/>
              </a:spcBef>
            </a:pPr>
            <a:r>
              <a:rPr spc="-10" dirty="0">
                <a:solidFill>
                  <a:srgbClr val="000000"/>
                </a:solidFill>
              </a:rPr>
              <a:t>print</a:t>
            </a:r>
            <a:r>
              <a:rPr spc="-20" dirty="0">
                <a:solidFill>
                  <a:srgbClr val="000000"/>
                </a:solidFill>
              </a:rPr>
              <a:t> </a:t>
            </a:r>
            <a:r>
              <a:rPr spc="-5" dirty="0">
                <a:solidFill>
                  <a:srgbClr val="000000"/>
                </a:solidFill>
              </a:rPr>
              <a:t>(x)</a:t>
            </a:r>
          </a:p>
          <a:p>
            <a:pPr marL="147955">
              <a:lnSpc>
                <a:spcPct val="100000"/>
              </a:lnSpc>
            </a:pPr>
            <a:r>
              <a:rPr spc="-10" dirty="0">
                <a:solidFill>
                  <a:srgbClr val="00B0F0"/>
                </a:solidFill>
              </a:rPr>
              <a:t>Above  </a:t>
            </a:r>
            <a:r>
              <a:rPr spc="-15" dirty="0">
                <a:solidFill>
                  <a:srgbClr val="00B0F0"/>
                </a:solidFill>
              </a:rPr>
              <a:t>statements  </a:t>
            </a:r>
            <a:r>
              <a:rPr spc="-5" dirty="0">
                <a:solidFill>
                  <a:srgbClr val="00B0F0"/>
                </a:solidFill>
              </a:rPr>
              <a:t>will </a:t>
            </a:r>
            <a:r>
              <a:rPr spc="-15" dirty="0">
                <a:solidFill>
                  <a:srgbClr val="00B0F0"/>
                </a:solidFill>
              </a:rPr>
              <a:t>prompt  </a:t>
            </a:r>
            <a:r>
              <a:rPr dirty="0">
                <a:solidFill>
                  <a:srgbClr val="00B0F0"/>
                </a:solidFill>
              </a:rPr>
              <a:t>a </a:t>
            </a:r>
            <a:r>
              <a:rPr spc="-10" dirty="0">
                <a:solidFill>
                  <a:srgbClr val="00B0F0"/>
                </a:solidFill>
              </a:rPr>
              <a:t>name  </a:t>
            </a:r>
            <a:r>
              <a:rPr spc="-15" dirty="0">
                <a:solidFill>
                  <a:srgbClr val="00B0F0"/>
                </a:solidFill>
              </a:rPr>
              <a:t>from  </a:t>
            </a:r>
            <a:r>
              <a:rPr spc="-30" dirty="0">
                <a:solidFill>
                  <a:srgbClr val="00B0F0"/>
                </a:solidFill>
              </a:rPr>
              <a:t>user,as  </a:t>
            </a:r>
            <a:r>
              <a:rPr spc="-5" dirty="0">
                <a:solidFill>
                  <a:srgbClr val="00B0F0"/>
                </a:solidFill>
              </a:rPr>
              <a:t>user  </a:t>
            </a:r>
            <a:r>
              <a:rPr dirty="0">
                <a:solidFill>
                  <a:srgbClr val="00B0F0"/>
                </a:solidFill>
              </a:rPr>
              <a:t>type the</a:t>
            </a:r>
            <a:r>
              <a:rPr spc="-5" dirty="0">
                <a:solidFill>
                  <a:srgbClr val="00B0F0"/>
                </a:solidFill>
              </a:rPr>
              <a:t> </a:t>
            </a:r>
            <a:r>
              <a:rPr spc="-10" dirty="0" err="1" smtClean="0">
                <a:solidFill>
                  <a:srgbClr val="00B0F0"/>
                </a:solidFill>
              </a:rPr>
              <a:t>name</a:t>
            </a:r>
            <a:r>
              <a:rPr spc="-20" dirty="0" err="1" smtClean="0">
                <a:solidFill>
                  <a:srgbClr val="00B0F0"/>
                </a:solidFill>
              </a:rPr>
              <a:t>,that</a:t>
            </a:r>
            <a:r>
              <a:rPr spc="-20" dirty="0" smtClean="0">
                <a:solidFill>
                  <a:srgbClr val="00B0F0"/>
                </a:solidFill>
              </a:rPr>
              <a:t> </a:t>
            </a:r>
            <a:r>
              <a:rPr spc="-5" dirty="0">
                <a:solidFill>
                  <a:srgbClr val="00B0F0"/>
                </a:solidFill>
              </a:rPr>
              <a:t>name is </a:t>
            </a:r>
            <a:r>
              <a:rPr spc="-10" dirty="0">
                <a:solidFill>
                  <a:srgbClr val="00B0F0"/>
                </a:solidFill>
              </a:rPr>
              <a:t>searched </a:t>
            </a:r>
            <a:r>
              <a:rPr spc="-20" dirty="0">
                <a:solidFill>
                  <a:srgbClr val="00B0F0"/>
                </a:solidFill>
              </a:rPr>
              <a:t>into </a:t>
            </a:r>
            <a:r>
              <a:rPr spc="105" dirty="0">
                <a:solidFill>
                  <a:srgbClr val="00B0F0"/>
                </a:solidFill>
              </a:rPr>
              <a:t> </a:t>
            </a:r>
            <a:r>
              <a:rPr dirty="0">
                <a:solidFill>
                  <a:srgbClr val="00B0F0"/>
                </a:solidFill>
              </a:rPr>
              <a:t>the </a:t>
            </a:r>
            <a:r>
              <a:rPr spc="-10" dirty="0">
                <a:solidFill>
                  <a:srgbClr val="00B0F0"/>
                </a:solidFill>
              </a:rPr>
              <a:t>table student </a:t>
            </a:r>
            <a:r>
              <a:rPr dirty="0">
                <a:solidFill>
                  <a:srgbClr val="00B0F0"/>
                </a:solidFill>
              </a:rPr>
              <a:t>with the </a:t>
            </a:r>
            <a:r>
              <a:rPr spc="-5" dirty="0">
                <a:solidFill>
                  <a:srgbClr val="00B0F0"/>
                </a:solidFill>
              </a:rPr>
              <a:t>help </a:t>
            </a:r>
            <a:r>
              <a:rPr dirty="0">
                <a:solidFill>
                  <a:srgbClr val="00B0F0"/>
                </a:solidFill>
              </a:rPr>
              <a:t>of </a:t>
            </a:r>
            <a:r>
              <a:rPr spc="-5" dirty="0">
                <a:solidFill>
                  <a:srgbClr val="00B0F0"/>
                </a:solidFill>
              </a:rPr>
              <a:t>select </a:t>
            </a:r>
            <a:r>
              <a:rPr spc="-5" dirty="0" smtClean="0">
                <a:solidFill>
                  <a:srgbClr val="00B0F0"/>
                </a:solidFill>
              </a:rPr>
              <a:t>query</a:t>
            </a:r>
            <a:r>
              <a:rPr lang="en-US" spc="-5" dirty="0" smtClean="0">
                <a:solidFill>
                  <a:srgbClr val="00B0F0"/>
                </a:solidFill>
              </a:rPr>
              <a:t> </a:t>
            </a:r>
            <a:r>
              <a:rPr spc="-5" dirty="0" smtClean="0">
                <a:solidFill>
                  <a:srgbClr val="00B0F0"/>
                </a:solidFill>
              </a:rPr>
              <a:t>result </a:t>
            </a:r>
            <a:r>
              <a:rPr spc="-5" dirty="0">
                <a:solidFill>
                  <a:srgbClr val="00B0F0"/>
                </a:solidFill>
              </a:rPr>
              <a:t>will </a:t>
            </a:r>
            <a:r>
              <a:rPr dirty="0">
                <a:solidFill>
                  <a:srgbClr val="00B0F0"/>
                </a:solidFill>
              </a:rPr>
              <a:t>be </a:t>
            </a:r>
            <a:r>
              <a:rPr spc="-5" dirty="0">
                <a:solidFill>
                  <a:srgbClr val="00B0F0"/>
                </a:solidFill>
              </a:rPr>
              <a:t>shown </a:t>
            </a:r>
            <a:r>
              <a:rPr dirty="0">
                <a:solidFill>
                  <a:srgbClr val="00B0F0"/>
                </a:solidFill>
              </a:rPr>
              <a:t>with the </a:t>
            </a:r>
            <a:r>
              <a:rPr spc="-5" dirty="0">
                <a:solidFill>
                  <a:srgbClr val="00B0F0"/>
                </a:solidFill>
              </a:rPr>
              <a:t>help </a:t>
            </a:r>
            <a:r>
              <a:rPr dirty="0">
                <a:solidFill>
                  <a:srgbClr val="00B0F0"/>
                </a:solidFill>
              </a:rPr>
              <a:t>of </a:t>
            </a:r>
            <a:r>
              <a:rPr spc="-15" dirty="0">
                <a:solidFill>
                  <a:srgbClr val="00B0F0"/>
                </a:solidFill>
              </a:rPr>
              <a:t>mycursor</a:t>
            </a:r>
            <a:r>
              <a:rPr spc="-80" dirty="0">
                <a:solidFill>
                  <a:srgbClr val="00B0F0"/>
                </a:solidFill>
              </a:rPr>
              <a:t> </a:t>
            </a:r>
            <a:r>
              <a:rPr spc="-5" dirty="0">
                <a:solidFill>
                  <a:srgbClr val="00B0F0"/>
                </a:solidFill>
              </a:rPr>
              <a:t>collection.</a:t>
            </a:r>
          </a:p>
        </p:txBody>
      </p:sp>
      <p:sp>
        <p:nvSpPr>
          <p:cNvPr id="7" name="object 7"/>
          <p:cNvSpPr/>
          <p:nvPr/>
        </p:nvSpPr>
        <p:spPr>
          <a:xfrm>
            <a:off x="5488304" y="968121"/>
            <a:ext cx="3227070" cy="2540"/>
          </a:xfrm>
          <a:custGeom>
            <a:avLst/>
            <a:gdLst/>
            <a:ahLst/>
            <a:cxnLst/>
            <a:rect l="l" t="t" r="r" b="b"/>
            <a:pathLst>
              <a:path w="3227070" h="2540">
                <a:moveTo>
                  <a:pt x="0" y="2031"/>
                </a:moveTo>
                <a:lnTo>
                  <a:pt x="3227070" y="0"/>
                </a:lnTo>
              </a:path>
            </a:pathLst>
          </a:custGeom>
          <a:ln w="5105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31774" y="968121"/>
            <a:ext cx="8483600" cy="54348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3318510">
              <a:lnSpc>
                <a:spcPct val="100000"/>
              </a:lnSpc>
              <a:spcBef>
                <a:spcPts val="100"/>
              </a:spcBef>
            </a:pPr>
            <a:r>
              <a:rPr sz="2200" spc="-20" dirty="0" smtClean="0">
                <a:solidFill>
                  <a:srgbClr val="FF0000"/>
                </a:solidFill>
                <a:latin typeface="Carlito"/>
                <a:cs typeface="Carlito"/>
              </a:rPr>
              <a:t>fetch </a:t>
            </a:r>
            <a:r>
              <a:rPr sz="2200" dirty="0">
                <a:solidFill>
                  <a:srgbClr val="FF0000"/>
                </a:solidFill>
                <a:latin typeface="Carlito"/>
                <a:cs typeface="Carlito"/>
              </a:rPr>
              <a:t>all </a:t>
            </a:r>
            <a:r>
              <a:rPr sz="2200" spc="-15" dirty="0">
                <a:solidFill>
                  <a:srgbClr val="FF0000"/>
                </a:solidFill>
                <a:latin typeface="Carlito"/>
                <a:cs typeface="Carlito"/>
              </a:rPr>
              <a:t>records </a:t>
            </a:r>
            <a:r>
              <a:rPr sz="2200" dirty="0">
                <a:solidFill>
                  <a:srgbClr val="FF0000"/>
                </a:solidFill>
                <a:latin typeface="Carlito"/>
                <a:cs typeface="Carlito"/>
              </a:rPr>
              <a:t>of a </a:t>
            </a:r>
            <a:r>
              <a:rPr sz="2200" spc="-10" dirty="0">
                <a:solidFill>
                  <a:srgbClr val="FF0000"/>
                </a:solidFill>
                <a:latin typeface="Carlito"/>
                <a:cs typeface="Carlito"/>
              </a:rPr>
              <a:t>table at </a:t>
            </a:r>
            <a:r>
              <a:rPr sz="2200" dirty="0" smtClean="0">
                <a:solidFill>
                  <a:srgbClr val="FF0000"/>
                </a:solidFill>
                <a:latin typeface="Carlito"/>
                <a:cs typeface="Carlito"/>
              </a:rPr>
              <a:t>run</a:t>
            </a:r>
            <a:r>
              <a:rPr lang="en-US" sz="2200" dirty="0" smtClean="0">
                <a:solidFill>
                  <a:srgbClr val="FF0000"/>
                </a:solidFill>
                <a:latin typeface="Carlito"/>
                <a:cs typeface="Carlito"/>
              </a:rPr>
              <a:t> </a:t>
            </a:r>
            <a:r>
              <a:rPr sz="2200" dirty="0" smtClean="0">
                <a:solidFill>
                  <a:srgbClr val="FF0000"/>
                </a:solidFill>
                <a:latin typeface="Carlito"/>
                <a:cs typeface="Carlito"/>
              </a:rPr>
              <a:t>time  </a:t>
            </a:r>
            <a:endParaRPr lang="en-US" sz="2200" dirty="0" smtClean="0">
              <a:solidFill>
                <a:srgbClr val="FF0000"/>
              </a:solidFill>
              <a:latin typeface="Carlito"/>
              <a:cs typeface="Carlito"/>
            </a:endParaRPr>
          </a:p>
          <a:p>
            <a:pPr marL="12700" marR="3318510">
              <a:lnSpc>
                <a:spcPct val="100000"/>
              </a:lnSpc>
              <a:spcBef>
                <a:spcPts val="100"/>
              </a:spcBef>
            </a:pPr>
            <a:r>
              <a:rPr sz="2200" dirty="0" smtClean="0">
                <a:latin typeface="Carlito"/>
                <a:cs typeface="Carlito"/>
              </a:rPr>
              <a:t>import</a:t>
            </a:r>
            <a:r>
              <a:rPr sz="2200" spc="-20" dirty="0" smtClean="0">
                <a:latin typeface="Carlito"/>
                <a:cs typeface="Carlito"/>
              </a:rPr>
              <a:t> </a:t>
            </a:r>
            <a:r>
              <a:rPr sz="2200" spc="-10" dirty="0">
                <a:latin typeface="Carlito"/>
                <a:cs typeface="Carlito"/>
              </a:rPr>
              <a:t>mysql.connector</a:t>
            </a:r>
            <a:endParaRPr sz="2200" dirty="0">
              <a:latin typeface="Carlito"/>
              <a:cs typeface="Carlito"/>
            </a:endParaRPr>
          </a:p>
          <a:p>
            <a:pPr marL="12700" marR="92710">
              <a:lnSpc>
                <a:spcPct val="100000"/>
              </a:lnSpc>
              <a:spcBef>
                <a:spcPts val="5"/>
              </a:spcBef>
            </a:pPr>
            <a:r>
              <a:rPr sz="2200" spc="-15" dirty="0">
                <a:latin typeface="Carlito"/>
                <a:cs typeface="Carlito"/>
              </a:rPr>
              <a:t>mydb=mysql.connector.connect(host="localhost",user="root",passwd="ro  </a:t>
            </a:r>
            <a:r>
              <a:rPr sz="2200" spc="-10" dirty="0">
                <a:latin typeface="Carlito"/>
                <a:cs typeface="Carlito"/>
              </a:rPr>
              <a:t>ot",database</a:t>
            </a:r>
            <a:r>
              <a:rPr sz="2200" spc="-10" dirty="0" smtClean="0">
                <a:latin typeface="Carlito"/>
                <a:cs typeface="Carlito"/>
              </a:rPr>
              <a:t>="</a:t>
            </a:r>
            <a:r>
              <a:rPr lang="en-US" sz="2200" spc="-10" dirty="0" smtClean="0">
                <a:latin typeface="Carlito"/>
                <a:cs typeface="Carlito"/>
              </a:rPr>
              <a:t>db1</a:t>
            </a:r>
            <a:r>
              <a:rPr sz="2200" spc="-10" dirty="0" smtClean="0">
                <a:latin typeface="Carlito"/>
                <a:cs typeface="Carlito"/>
              </a:rPr>
              <a:t>")</a:t>
            </a:r>
            <a:endParaRPr sz="2200" dirty="0">
              <a:latin typeface="Carlito"/>
              <a:cs typeface="Carlito"/>
            </a:endParaRPr>
          </a:p>
          <a:p>
            <a:pPr marL="12700" marR="3677920">
              <a:lnSpc>
                <a:spcPct val="100000"/>
              </a:lnSpc>
            </a:pPr>
            <a:r>
              <a:rPr sz="2200" spc="-15" dirty="0">
                <a:latin typeface="Carlito"/>
                <a:cs typeface="Carlito"/>
              </a:rPr>
              <a:t>mycursor=mydb.cursor()  </a:t>
            </a:r>
            <a:r>
              <a:rPr sz="2200" spc="-20" dirty="0">
                <a:latin typeface="Carlito"/>
                <a:cs typeface="Carlito"/>
              </a:rPr>
              <a:t>mycursor.execute("select </a:t>
            </a:r>
            <a:r>
              <a:rPr sz="2200" dirty="0">
                <a:latin typeface="Carlito"/>
                <a:cs typeface="Carlito"/>
              </a:rPr>
              <a:t>* </a:t>
            </a:r>
            <a:r>
              <a:rPr sz="2200" spc="-15" dirty="0" smtClean="0">
                <a:latin typeface="Carlito"/>
                <a:cs typeface="Carlito"/>
              </a:rPr>
              <a:t>from</a:t>
            </a:r>
            <a:r>
              <a:rPr lang="en-US" sz="2200" spc="-15" dirty="0" smtClean="0">
                <a:latin typeface="Carlito"/>
                <a:cs typeface="Carlito"/>
              </a:rPr>
              <a:t> </a:t>
            </a:r>
            <a:r>
              <a:rPr sz="2200" spc="-5" dirty="0" smtClean="0">
                <a:latin typeface="Carlito"/>
                <a:cs typeface="Carlito"/>
              </a:rPr>
              <a:t>student</a:t>
            </a:r>
            <a:r>
              <a:rPr sz="2200" spc="-5" dirty="0">
                <a:latin typeface="Carlito"/>
                <a:cs typeface="Carlito"/>
              </a:rPr>
              <a:t>")  </a:t>
            </a:r>
            <a:r>
              <a:rPr sz="2200" spc="-25" dirty="0">
                <a:latin typeface="Carlito"/>
                <a:cs typeface="Carlito"/>
              </a:rPr>
              <a:t>myrecords=mycursor.fetchall()</a:t>
            </a:r>
            <a:endParaRPr sz="2200" dirty="0">
              <a:latin typeface="Carlito"/>
              <a:cs typeface="Carlito"/>
            </a:endParaRPr>
          </a:p>
          <a:p>
            <a:pPr marL="266065" marR="6350635" indent="-254000">
              <a:lnSpc>
                <a:spcPct val="100000"/>
              </a:lnSpc>
            </a:pPr>
            <a:r>
              <a:rPr sz="2200" spc="-20" dirty="0">
                <a:latin typeface="Carlito"/>
                <a:cs typeface="Carlito"/>
              </a:rPr>
              <a:t>for </a:t>
            </a:r>
            <a:r>
              <a:rPr sz="2200" dirty="0">
                <a:latin typeface="Carlito"/>
                <a:cs typeface="Carlito"/>
              </a:rPr>
              <a:t>x </a:t>
            </a:r>
            <a:r>
              <a:rPr sz="2200" spc="-5" dirty="0">
                <a:latin typeface="Carlito"/>
                <a:cs typeface="Carlito"/>
              </a:rPr>
              <a:t>in </a:t>
            </a:r>
            <a:r>
              <a:rPr sz="2200" spc="-15" dirty="0">
                <a:latin typeface="Carlito"/>
                <a:cs typeface="Carlito"/>
              </a:rPr>
              <a:t>myrecords:  </a:t>
            </a:r>
            <a:r>
              <a:rPr sz="2200" spc="-10" dirty="0">
                <a:latin typeface="Carlito"/>
                <a:cs typeface="Carlito"/>
              </a:rPr>
              <a:t>print</a:t>
            </a:r>
            <a:r>
              <a:rPr sz="2200" spc="-20" dirty="0">
                <a:latin typeface="Carlito"/>
                <a:cs typeface="Carlito"/>
              </a:rPr>
              <a:t> </a:t>
            </a:r>
            <a:r>
              <a:rPr sz="2200" spc="-5" dirty="0">
                <a:latin typeface="Carlito"/>
                <a:cs typeface="Carlito"/>
              </a:rPr>
              <a:t>(x)</a:t>
            </a:r>
            <a:endParaRPr sz="2200" dirty="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150" dirty="0">
              <a:latin typeface="Carlito"/>
              <a:cs typeface="Carlito"/>
            </a:endParaRPr>
          </a:p>
          <a:p>
            <a:pPr marL="12700" algn="just">
              <a:lnSpc>
                <a:spcPct val="100000"/>
              </a:lnSpc>
            </a:pPr>
            <a:r>
              <a:rPr sz="2200" spc="-25" dirty="0">
                <a:solidFill>
                  <a:srgbClr val="FF0000"/>
                </a:solidFill>
                <a:latin typeface="Carlito"/>
                <a:cs typeface="Carlito"/>
              </a:rPr>
              <a:t>MySQLCursor.fetchall()</a:t>
            </a:r>
            <a:r>
              <a:rPr sz="2200" spc="-35" dirty="0">
                <a:solidFill>
                  <a:srgbClr val="FF0000"/>
                </a:solidFill>
                <a:latin typeface="Carlito"/>
                <a:cs typeface="Carlito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rlito"/>
                <a:cs typeface="Carlito"/>
              </a:rPr>
              <a:t>Method</a:t>
            </a:r>
            <a:endParaRPr sz="2200" dirty="0">
              <a:latin typeface="Carlito"/>
              <a:cs typeface="Carlito"/>
            </a:endParaRPr>
          </a:p>
          <a:p>
            <a:pPr marL="12700" marR="5080" algn="just">
              <a:lnSpc>
                <a:spcPct val="100000"/>
              </a:lnSpc>
            </a:pPr>
            <a:r>
              <a:rPr sz="2200" dirty="0">
                <a:solidFill>
                  <a:srgbClr val="00B0F0"/>
                </a:solidFill>
                <a:latin typeface="Carlito"/>
                <a:cs typeface="Carlito"/>
              </a:rPr>
              <a:t>The </a:t>
            </a:r>
            <a:r>
              <a:rPr sz="2200" spc="-5" dirty="0">
                <a:solidFill>
                  <a:srgbClr val="00B0F0"/>
                </a:solidFill>
                <a:latin typeface="Carlito"/>
                <a:cs typeface="Carlito"/>
              </a:rPr>
              <a:t>method </a:t>
            </a:r>
            <a:r>
              <a:rPr sz="2200" spc="-15" dirty="0">
                <a:solidFill>
                  <a:srgbClr val="00B0F0"/>
                </a:solidFill>
                <a:latin typeface="Carlito"/>
                <a:cs typeface="Carlito"/>
              </a:rPr>
              <a:t>fetches </a:t>
            </a:r>
            <a:r>
              <a:rPr sz="2200" spc="-5" dirty="0">
                <a:solidFill>
                  <a:srgbClr val="00B0F0"/>
                </a:solidFill>
                <a:latin typeface="Carlito"/>
                <a:cs typeface="Carlito"/>
              </a:rPr>
              <a:t>all (or all </a:t>
            </a:r>
            <a:r>
              <a:rPr sz="2200" spc="-10" dirty="0">
                <a:solidFill>
                  <a:srgbClr val="00B0F0"/>
                </a:solidFill>
                <a:latin typeface="Carlito"/>
                <a:cs typeface="Carlito"/>
              </a:rPr>
              <a:t>remaining) </a:t>
            </a:r>
            <a:r>
              <a:rPr sz="2200" spc="-20" dirty="0">
                <a:solidFill>
                  <a:srgbClr val="00B0F0"/>
                </a:solidFill>
                <a:latin typeface="Carlito"/>
                <a:cs typeface="Carlito"/>
              </a:rPr>
              <a:t>rows </a:t>
            </a:r>
            <a:r>
              <a:rPr sz="2200" dirty="0">
                <a:solidFill>
                  <a:srgbClr val="00B0F0"/>
                </a:solidFill>
                <a:latin typeface="Carlito"/>
                <a:cs typeface="Carlito"/>
              </a:rPr>
              <a:t>of a </a:t>
            </a:r>
            <a:r>
              <a:rPr sz="2200" spc="-5" dirty="0">
                <a:solidFill>
                  <a:srgbClr val="00B0F0"/>
                </a:solidFill>
                <a:latin typeface="Carlito"/>
                <a:cs typeface="Carlito"/>
              </a:rPr>
              <a:t>query result </a:t>
            </a:r>
            <a:r>
              <a:rPr sz="2200" spc="-10" dirty="0">
                <a:solidFill>
                  <a:srgbClr val="00B0F0"/>
                </a:solidFill>
                <a:latin typeface="Carlito"/>
                <a:cs typeface="Carlito"/>
              </a:rPr>
              <a:t>set </a:t>
            </a:r>
            <a:r>
              <a:rPr sz="2200" spc="-5" dirty="0">
                <a:solidFill>
                  <a:srgbClr val="00B0F0"/>
                </a:solidFill>
                <a:latin typeface="Carlito"/>
                <a:cs typeface="Carlito"/>
              </a:rPr>
              <a:t>and  </a:t>
            </a:r>
            <a:r>
              <a:rPr sz="2200" spc="-10" dirty="0">
                <a:solidFill>
                  <a:srgbClr val="00B0F0"/>
                </a:solidFill>
                <a:latin typeface="Carlito"/>
                <a:cs typeface="Carlito"/>
              </a:rPr>
              <a:t>returns </a:t>
            </a:r>
            <a:r>
              <a:rPr sz="2200" dirty="0">
                <a:solidFill>
                  <a:srgbClr val="00B0F0"/>
                </a:solidFill>
                <a:latin typeface="Carlito"/>
                <a:cs typeface="Carlito"/>
              </a:rPr>
              <a:t>a </a:t>
            </a:r>
            <a:r>
              <a:rPr sz="2200" spc="-10" dirty="0">
                <a:solidFill>
                  <a:srgbClr val="00B0F0"/>
                </a:solidFill>
                <a:latin typeface="Carlito"/>
                <a:cs typeface="Carlito"/>
              </a:rPr>
              <a:t>list </a:t>
            </a:r>
            <a:r>
              <a:rPr sz="2200" dirty="0">
                <a:solidFill>
                  <a:srgbClr val="00B0F0"/>
                </a:solidFill>
                <a:latin typeface="Carlito"/>
                <a:cs typeface="Carlito"/>
              </a:rPr>
              <a:t>of </a:t>
            </a:r>
            <a:r>
              <a:rPr sz="2200" spc="-5" dirty="0">
                <a:solidFill>
                  <a:srgbClr val="00B0F0"/>
                </a:solidFill>
                <a:latin typeface="Carlito"/>
                <a:cs typeface="Carlito"/>
              </a:rPr>
              <a:t>tuples. If </a:t>
            </a:r>
            <a:r>
              <a:rPr sz="2200" dirty="0">
                <a:solidFill>
                  <a:srgbClr val="00B0F0"/>
                </a:solidFill>
                <a:latin typeface="Carlito"/>
                <a:cs typeface="Carlito"/>
              </a:rPr>
              <a:t>no </a:t>
            </a:r>
            <a:r>
              <a:rPr sz="2200" spc="-15" dirty="0">
                <a:solidFill>
                  <a:srgbClr val="00B0F0"/>
                </a:solidFill>
                <a:latin typeface="Carlito"/>
                <a:cs typeface="Carlito"/>
              </a:rPr>
              <a:t>more </a:t>
            </a:r>
            <a:r>
              <a:rPr sz="2200" spc="-20" dirty="0">
                <a:solidFill>
                  <a:srgbClr val="00B0F0"/>
                </a:solidFill>
                <a:latin typeface="Carlito"/>
                <a:cs typeface="Carlito"/>
              </a:rPr>
              <a:t>rows </a:t>
            </a:r>
            <a:r>
              <a:rPr sz="2200" spc="-15" dirty="0">
                <a:solidFill>
                  <a:srgbClr val="00B0F0"/>
                </a:solidFill>
                <a:latin typeface="Carlito"/>
                <a:cs typeface="Carlito"/>
              </a:rPr>
              <a:t>are available, </a:t>
            </a:r>
            <a:r>
              <a:rPr sz="2200" spc="-5" dirty="0">
                <a:solidFill>
                  <a:srgbClr val="00B0F0"/>
                </a:solidFill>
                <a:latin typeface="Carlito"/>
                <a:cs typeface="Carlito"/>
              </a:rPr>
              <a:t>it </a:t>
            </a:r>
            <a:r>
              <a:rPr sz="2200" spc="-10" dirty="0">
                <a:solidFill>
                  <a:srgbClr val="00B0F0"/>
                </a:solidFill>
                <a:latin typeface="Carlito"/>
                <a:cs typeface="Carlito"/>
              </a:rPr>
              <a:t>returns </a:t>
            </a:r>
            <a:r>
              <a:rPr sz="2200" spc="-5" dirty="0">
                <a:solidFill>
                  <a:srgbClr val="00B0F0"/>
                </a:solidFill>
                <a:latin typeface="Carlito"/>
                <a:cs typeface="Carlito"/>
              </a:rPr>
              <a:t>an empty  </a:t>
            </a:r>
            <a:r>
              <a:rPr sz="2200" spc="-10" dirty="0">
                <a:solidFill>
                  <a:srgbClr val="00B0F0"/>
                </a:solidFill>
                <a:latin typeface="Carlito"/>
                <a:cs typeface="Carlito"/>
              </a:rPr>
              <a:t>list.</a:t>
            </a:r>
            <a:endParaRPr sz="2200" dirty="0">
              <a:solidFill>
                <a:srgbClr val="00B0F0"/>
              </a:solidFill>
              <a:latin typeface="Carlito"/>
              <a:cs typeface="Carlito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5488304" y="968121"/>
            <a:ext cx="3227070" cy="2540"/>
          </a:xfrm>
          <a:custGeom>
            <a:avLst/>
            <a:gdLst/>
            <a:ahLst/>
            <a:cxnLst/>
            <a:rect l="l" t="t" r="r" b="b"/>
            <a:pathLst>
              <a:path w="3227070" h="2540">
                <a:moveTo>
                  <a:pt x="0" y="2031"/>
                </a:moveTo>
                <a:lnTo>
                  <a:pt x="3227070" y="0"/>
                </a:lnTo>
              </a:path>
            </a:pathLst>
          </a:custGeom>
          <a:ln w="5105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44805" y="457200"/>
            <a:ext cx="8483600" cy="4963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4190365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solidFill>
                  <a:srgbClr val="FF0000"/>
                </a:solidFill>
                <a:latin typeface="Carlito"/>
                <a:cs typeface="Carlito"/>
              </a:rPr>
              <a:t>How </a:t>
            </a:r>
            <a:r>
              <a:rPr sz="1800" spc="-15" dirty="0">
                <a:solidFill>
                  <a:srgbClr val="FF0000"/>
                </a:solidFill>
                <a:latin typeface="Carlito"/>
                <a:cs typeface="Carlito"/>
              </a:rPr>
              <a:t>to </a:t>
            </a:r>
            <a:r>
              <a:rPr sz="1800" spc="-20" dirty="0">
                <a:solidFill>
                  <a:srgbClr val="FF0000"/>
                </a:solidFill>
                <a:latin typeface="Carlito"/>
                <a:cs typeface="Carlito"/>
              </a:rPr>
              <a:t>fetch </a:t>
            </a:r>
            <a:r>
              <a:rPr sz="1800" spc="-5" dirty="0">
                <a:solidFill>
                  <a:srgbClr val="FF0000"/>
                </a:solidFill>
                <a:latin typeface="Carlito"/>
                <a:cs typeface="Carlito"/>
              </a:rPr>
              <a:t>one </a:t>
            </a:r>
            <a:r>
              <a:rPr sz="1800" spc="-15" dirty="0">
                <a:solidFill>
                  <a:srgbClr val="FF0000"/>
                </a:solidFill>
                <a:latin typeface="Carlito"/>
                <a:cs typeface="Carlito"/>
              </a:rPr>
              <a:t>record </a:t>
            </a:r>
            <a:r>
              <a:rPr sz="1800" spc="-5" dirty="0">
                <a:solidFill>
                  <a:srgbClr val="FF0000"/>
                </a:solidFill>
                <a:latin typeface="Carlito"/>
                <a:cs typeface="Carlito"/>
              </a:rPr>
              <a:t>of </a:t>
            </a:r>
            <a:r>
              <a:rPr sz="1800" dirty="0">
                <a:solidFill>
                  <a:srgbClr val="FF0000"/>
                </a:solidFill>
                <a:latin typeface="Carlito"/>
                <a:cs typeface="Carlito"/>
              </a:rPr>
              <a:t>a </a:t>
            </a:r>
            <a:r>
              <a:rPr sz="1800" spc="-10" dirty="0">
                <a:solidFill>
                  <a:srgbClr val="FF0000"/>
                </a:solidFill>
                <a:latin typeface="Carlito"/>
                <a:cs typeface="Carlito"/>
              </a:rPr>
              <a:t>table at </a:t>
            </a:r>
            <a:r>
              <a:rPr sz="1800" dirty="0">
                <a:solidFill>
                  <a:srgbClr val="FF0000"/>
                </a:solidFill>
                <a:latin typeface="Carlito"/>
                <a:cs typeface="Carlito"/>
              </a:rPr>
              <a:t>run time  </a:t>
            </a:r>
            <a:r>
              <a:rPr sz="1800" dirty="0">
                <a:latin typeface="Carlito"/>
                <a:cs typeface="Carlito"/>
              </a:rPr>
              <a:t>import</a:t>
            </a:r>
            <a:r>
              <a:rPr sz="1800" spc="-10" dirty="0">
                <a:latin typeface="Carlito"/>
                <a:cs typeface="Carlito"/>
              </a:rPr>
              <a:t> mysql.connector</a:t>
            </a:r>
            <a:endParaRPr sz="1800" dirty="0">
              <a:latin typeface="Carlito"/>
              <a:cs typeface="Carlito"/>
            </a:endParaRPr>
          </a:p>
          <a:p>
            <a:pPr marL="12700" marR="18415">
              <a:lnSpc>
                <a:spcPct val="100000"/>
              </a:lnSpc>
            </a:pPr>
            <a:r>
              <a:rPr sz="1800" spc="-10" dirty="0">
                <a:latin typeface="Carlito"/>
                <a:cs typeface="Carlito"/>
              </a:rPr>
              <a:t>mydb=mysql.connector.connect(host="localhost",user="root",passwd="root",database="sc  </a:t>
            </a:r>
            <a:r>
              <a:rPr sz="1800" spc="-5" dirty="0">
                <a:latin typeface="Carlito"/>
                <a:cs typeface="Carlito"/>
              </a:rPr>
              <a:t>hool")</a:t>
            </a:r>
            <a:endParaRPr sz="1800" dirty="0">
              <a:latin typeface="Carlito"/>
              <a:cs typeface="Carlito"/>
            </a:endParaRPr>
          </a:p>
          <a:p>
            <a:pPr marL="12700" marR="4546600">
              <a:lnSpc>
                <a:spcPct val="100000"/>
              </a:lnSpc>
            </a:pPr>
            <a:r>
              <a:rPr sz="1800" spc="-10" dirty="0">
                <a:latin typeface="Carlito"/>
                <a:cs typeface="Carlito"/>
              </a:rPr>
              <a:t>mycursor=mydb.cursor()  </a:t>
            </a:r>
            <a:r>
              <a:rPr sz="1800" spc="-20" dirty="0">
                <a:latin typeface="Carlito"/>
                <a:cs typeface="Carlito"/>
              </a:rPr>
              <a:t>mycursor.execute("select </a:t>
            </a:r>
            <a:r>
              <a:rPr sz="1800" dirty="0">
                <a:latin typeface="Carlito"/>
                <a:cs typeface="Carlito"/>
              </a:rPr>
              <a:t>* </a:t>
            </a:r>
            <a:r>
              <a:rPr sz="1800" spc="-10" dirty="0">
                <a:latin typeface="Carlito"/>
                <a:cs typeface="Carlito"/>
              </a:rPr>
              <a:t>from </a:t>
            </a:r>
            <a:r>
              <a:rPr sz="1800" spc="-5" dirty="0">
                <a:latin typeface="Carlito"/>
                <a:cs typeface="Carlito"/>
              </a:rPr>
              <a:t>student")  </a:t>
            </a:r>
            <a:r>
              <a:rPr sz="1800" spc="-20" dirty="0">
                <a:latin typeface="Carlito"/>
                <a:cs typeface="Carlito"/>
              </a:rPr>
              <a:t>row=mycursor.fetchone()</a:t>
            </a:r>
            <a:endParaRPr sz="1800" dirty="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1800" dirty="0">
                <a:latin typeface="Carlito"/>
                <a:cs typeface="Carlito"/>
              </a:rPr>
              <a:t>while </a:t>
            </a:r>
            <a:r>
              <a:rPr sz="1800" spc="-15" dirty="0">
                <a:latin typeface="Carlito"/>
                <a:cs typeface="Carlito"/>
              </a:rPr>
              <a:t>row </a:t>
            </a:r>
            <a:r>
              <a:rPr sz="1800" dirty="0">
                <a:latin typeface="Carlito"/>
                <a:cs typeface="Carlito"/>
              </a:rPr>
              <a:t>is </a:t>
            </a:r>
            <a:r>
              <a:rPr sz="1800" spc="-5" dirty="0">
                <a:latin typeface="Carlito"/>
                <a:cs typeface="Carlito"/>
              </a:rPr>
              <a:t>not</a:t>
            </a:r>
            <a:r>
              <a:rPr sz="1800" spc="30" dirty="0">
                <a:latin typeface="Carlito"/>
                <a:cs typeface="Carlito"/>
              </a:rPr>
              <a:t> </a:t>
            </a:r>
            <a:r>
              <a:rPr sz="1800" spc="-5" dirty="0">
                <a:latin typeface="Carlito"/>
                <a:cs typeface="Carlito"/>
              </a:rPr>
              <a:t>None:</a:t>
            </a:r>
            <a:endParaRPr sz="1800" dirty="0">
              <a:latin typeface="Carlito"/>
              <a:cs typeface="Carlito"/>
            </a:endParaRPr>
          </a:p>
          <a:p>
            <a:pPr marL="117475">
              <a:lnSpc>
                <a:spcPct val="100000"/>
              </a:lnSpc>
            </a:pPr>
            <a:r>
              <a:rPr sz="1800" spc="-10" dirty="0">
                <a:latin typeface="Carlito"/>
                <a:cs typeface="Carlito"/>
              </a:rPr>
              <a:t>print(row)</a:t>
            </a:r>
            <a:endParaRPr sz="1800" dirty="0">
              <a:latin typeface="Carlito"/>
              <a:cs typeface="Carlito"/>
            </a:endParaRPr>
          </a:p>
          <a:p>
            <a:pPr marL="117475">
              <a:lnSpc>
                <a:spcPct val="100000"/>
              </a:lnSpc>
            </a:pPr>
            <a:r>
              <a:rPr sz="1800" spc="-15" dirty="0">
                <a:latin typeface="Carlito"/>
                <a:cs typeface="Carlito"/>
              </a:rPr>
              <a:t>row </a:t>
            </a:r>
            <a:r>
              <a:rPr sz="1800" dirty="0">
                <a:latin typeface="Carlito"/>
                <a:cs typeface="Carlito"/>
              </a:rPr>
              <a:t>=</a:t>
            </a:r>
            <a:r>
              <a:rPr sz="1800" spc="15" dirty="0">
                <a:latin typeface="Carlito"/>
                <a:cs typeface="Carlito"/>
              </a:rPr>
              <a:t> </a:t>
            </a:r>
            <a:r>
              <a:rPr sz="1800" spc="-25" dirty="0">
                <a:latin typeface="Carlito"/>
                <a:cs typeface="Carlito"/>
              </a:rPr>
              <a:t>mycursor.fetchone()</a:t>
            </a:r>
            <a:endParaRPr sz="1800" dirty="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750" dirty="0">
              <a:latin typeface="Carlito"/>
              <a:cs typeface="Carlito"/>
            </a:endParaRPr>
          </a:p>
          <a:p>
            <a:pPr marL="12700" algn="just">
              <a:lnSpc>
                <a:spcPct val="100000"/>
              </a:lnSpc>
            </a:pPr>
            <a:r>
              <a:rPr sz="1800" spc="-20" dirty="0">
                <a:solidFill>
                  <a:srgbClr val="FF0000"/>
                </a:solidFill>
                <a:latin typeface="Carlito"/>
                <a:cs typeface="Carlito"/>
              </a:rPr>
              <a:t>MySQLCursor.fetchone()</a:t>
            </a:r>
            <a:r>
              <a:rPr sz="1800" spc="10" dirty="0">
                <a:solidFill>
                  <a:srgbClr val="FF0000"/>
                </a:solidFill>
                <a:latin typeface="Carlito"/>
                <a:cs typeface="Carlito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Carlito"/>
                <a:cs typeface="Carlito"/>
              </a:rPr>
              <a:t>Method</a:t>
            </a:r>
            <a:endParaRPr sz="1800" dirty="0">
              <a:latin typeface="Carlito"/>
              <a:cs typeface="Carlito"/>
            </a:endParaRPr>
          </a:p>
          <a:p>
            <a:pPr marL="12700" marR="5080" algn="just">
              <a:lnSpc>
                <a:spcPct val="100000"/>
              </a:lnSpc>
            </a:pPr>
            <a:r>
              <a:rPr sz="1800" spc="-5" dirty="0">
                <a:solidFill>
                  <a:srgbClr val="00AF50"/>
                </a:solidFill>
                <a:latin typeface="Carlito"/>
                <a:cs typeface="Carlito"/>
              </a:rPr>
              <a:t>This method </a:t>
            </a:r>
            <a:r>
              <a:rPr sz="1800" spc="-10" dirty="0">
                <a:solidFill>
                  <a:srgbClr val="00AF50"/>
                </a:solidFill>
                <a:latin typeface="Carlito"/>
                <a:cs typeface="Carlito"/>
              </a:rPr>
              <a:t>retrieves </a:t>
            </a:r>
            <a:r>
              <a:rPr sz="1800" dirty="0">
                <a:solidFill>
                  <a:srgbClr val="00AF50"/>
                </a:solidFill>
                <a:latin typeface="Carlito"/>
                <a:cs typeface="Carlito"/>
              </a:rPr>
              <a:t>the </a:t>
            </a:r>
            <a:r>
              <a:rPr sz="1800" spc="-10" dirty="0">
                <a:solidFill>
                  <a:srgbClr val="00AF50"/>
                </a:solidFill>
                <a:latin typeface="Carlito"/>
                <a:cs typeface="Carlito"/>
              </a:rPr>
              <a:t>next </a:t>
            </a:r>
            <a:r>
              <a:rPr sz="1800" spc="-15" dirty="0">
                <a:solidFill>
                  <a:srgbClr val="00AF50"/>
                </a:solidFill>
                <a:latin typeface="Carlito"/>
                <a:cs typeface="Carlito"/>
              </a:rPr>
              <a:t>row </a:t>
            </a:r>
            <a:r>
              <a:rPr sz="1800" spc="-5" dirty="0">
                <a:solidFill>
                  <a:srgbClr val="00AF50"/>
                </a:solidFill>
                <a:latin typeface="Carlito"/>
                <a:cs typeface="Carlito"/>
              </a:rPr>
              <a:t>of </a:t>
            </a:r>
            <a:r>
              <a:rPr sz="1800" dirty="0">
                <a:solidFill>
                  <a:srgbClr val="00AF50"/>
                </a:solidFill>
                <a:latin typeface="Carlito"/>
                <a:cs typeface="Carlito"/>
              </a:rPr>
              <a:t>a query </a:t>
            </a:r>
            <a:r>
              <a:rPr sz="1800" spc="-5" dirty="0">
                <a:solidFill>
                  <a:srgbClr val="00AF50"/>
                </a:solidFill>
                <a:latin typeface="Carlito"/>
                <a:cs typeface="Carlito"/>
              </a:rPr>
              <a:t>result </a:t>
            </a:r>
            <a:r>
              <a:rPr sz="1800" spc="-10" dirty="0">
                <a:solidFill>
                  <a:srgbClr val="00AF50"/>
                </a:solidFill>
                <a:latin typeface="Carlito"/>
                <a:cs typeface="Carlito"/>
              </a:rPr>
              <a:t>set </a:t>
            </a:r>
            <a:r>
              <a:rPr sz="1800" dirty="0">
                <a:solidFill>
                  <a:srgbClr val="00AF50"/>
                </a:solidFill>
                <a:latin typeface="Carlito"/>
                <a:cs typeface="Carlito"/>
              </a:rPr>
              <a:t>and </a:t>
            </a:r>
            <a:r>
              <a:rPr sz="1800" spc="-10" dirty="0">
                <a:solidFill>
                  <a:srgbClr val="00AF50"/>
                </a:solidFill>
                <a:latin typeface="Carlito"/>
                <a:cs typeface="Carlito"/>
              </a:rPr>
              <a:t>returns </a:t>
            </a:r>
            <a:r>
              <a:rPr sz="1800" dirty="0">
                <a:solidFill>
                  <a:srgbClr val="00AF50"/>
                </a:solidFill>
                <a:latin typeface="Carlito"/>
                <a:cs typeface="Carlito"/>
              </a:rPr>
              <a:t>a </a:t>
            </a:r>
            <a:r>
              <a:rPr sz="1800" spc="-5" dirty="0">
                <a:solidFill>
                  <a:srgbClr val="00AF50"/>
                </a:solidFill>
                <a:latin typeface="Carlito"/>
                <a:cs typeface="Carlito"/>
              </a:rPr>
              <a:t>single </a:t>
            </a:r>
            <a:r>
              <a:rPr sz="1800" dirty="0">
                <a:solidFill>
                  <a:srgbClr val="00AF50"/>
                </a:solidFill>
                <a:latin typeface="Carlito"/>
                <a:cs typeface="Carlito"/>
              </a:rPr>
              <a:t>sequence, </a:t>
            </a:r>
            <a:r>
              <a:rPr sz="1800" spc="-5" dirty="0">
                <a:solidFill>
                  <a:srgbClr val="00AF50"/>
                </a:solidFill>
                <a:latin typeface="Carlito"/>
                <a:cs typeface="Carlito"/>
              </a:rPr>
              <a:t>or  </a:t>
            </a:r>
            <a:r>
              <a:rPr sz="1800" dirty="0">
                <a:solidFill>
                  <a:srgbClr val="00AF50"/>
                </a:solidFill>
                <a:latin typeface="Carlito"/>
                <a:cs typeface="Carlito"/>
              </a:rPr>
              <a:t>None if no </a:t>
            </a:r>
            <a:r>
              <a:rPr sz="1800" spc="-5" dirty="0">
                <a:solidFill>
                  <a:srgbClr val="00AF50"/>
                </a:solidFill>
                <a:latin typeface="Carlito"/>
                <a:cs typeface="Carlito"/>
              </a:rPr>
              <a:t>more </a:t>
            </a:r>
            <a:r>
              <a:rPr sz="1800" spc="-15" dirty="0">
                <a:solidFill>
                  <a:srgbClr val="00AF50"/>
                </a:solidFill>
                <a:latin typeface="Carlito"/>
                <a:cs typeface="Carlito"/>
              </a:rPr>
              <a:t>rows </a:t>
            </a:r>
            <a:r>
              <a:rPr sz="1800" spc="-10" dirty="0">
                <a:solidFill>
                  <a:srgbClr val="00AF50"/>
                </a:solidFill>
                <a:latin typeface="Carlito"/>
                <a:cs typeface="Carlito"/>
              </a:rPr>
              <a:t>are </a:t>
            </a:r>
            <a:r>
              <a:rPr sz="1800" spc="-5" dirty="0">
                <a:solidFill>
                  <a:srgbClr val="00AF50"/>
                </a:solidFill>
                <a:latin typeface="Carlito"/>
                <a:cs typeface="Carlito"/>
              </a:rPr>
              <a:t>available. </a:t>
            </a:r>
            <a:r>
              <a:rPr sz="1800" spc="-10" dirty="0">
                <a:solidFill>
                  <a:srgbClr val="00AF50"/>
                </a:solidFill>
                <a:latin typeface="Carlito"/>
                <a:cs typeface="Carlito"/>
              </a:rPr>
              <a:t>By </a:t>
            </a:r>
            <a:r>
              <a:rPr sz="1800" spc="-5" dirty="0">
                <a:solidFill>
                  <a:srgbClr val="00AF50"/>
                </a:solidFill>
                <a:latin typeface="Carlito"/>
                <a:cs typeface="Carlito"/>
              </a:rPr>
              <a:t>default, </a:t>
            </a:r>
            <a:r>
              <a:rPr sz="1800" dirty="0">
                <a:solidFill>
                  <a:srgbClr val="00AF50"/>
                </a:solidFill>
                <a:latin typeface="Carlito"/>
                <a:cs typeface="Carlito"/>
              </a:rPr>
              <a:t>the </a:t>
            </a:r>
            <a:r>
              <a:rPr sz="1800" spc="-5" dirty="0">
                <a:solidFill>
                  <a:srgbClr val="00AF50"/>
                </a:solidFill>
                <a:latin typeface="Carlito"/>
                <a:cs typeface="Carlito"/>
              </a:rPr>
              <a:t>returned tuple </a:t>
            </a:r>
            <a:r>
              <a:rPr sz="1800" spc="-10" dirty="0">
                <a:solidFill>
                  <a:srgbClr val="00AF50"/>
                </a:solidFill>
                <a:latin typeface="Carlito"/>
                <a:cs typeface="Carlito"/>
              </a:rPr>
              <a:t>consists </a:t>
            </a:r>
            <a:r>
              <a:rPr sz="1800" spc="-5" dirty="0">
                <a:solidFill>
                  <a:srgbClr val="00AF50"/>
                </a:solidFill>
                <a:latin typeface="Carlito"/>
                <a:cs typeface="Carlito"/>
              </a:rPr>
              <a:t>of </a:t>
            </a:r>
            <a:r>
              <a:rPr sz="1800" spc="-15" dirty="0">
                <a:solidFill>
                  <a:srgbClr val="00AF50"/>
                </a:solidFill>
                <a:latin typeface="Carlito"/>
                <a:cs typeface="Carlito"/>
              </a:rPr>
              <a:t>data  </a:t>
            </a:r>
            <a:r>
              <a:rPr sz="1800" spc="-5" dirty="0">
                <a:solidFill>
                  <a:srgbClr val="00AF50"/>
                </a:solidFill>
                <a:latin typeface="Carlito"/>
                <a:cs typeface="Carlito"/>
              </a:rPr>
              <a:t>returned by </a:t>
            </a:r>
            <a:r>
              <a:rPr sz="1800" dirty="0">
                <a:solidFill>
                  <a:srgbClr val="00AF50"/>
                </a:solidFill>
                <a:latin typeface="Carlito"/>
                <a:cs typeface="Carlito"/>
              </a:rPr>
              <a:t>the MySQL </a:t>
            </a:r>
            <a:r>
              <a:rPr sz="1800" spc="-30" dirty="0">
                <a:solidFill>
                  <a:srgbClr val="00AF50"/>
                </a:solidFill>
                <a:latin typeface="Carlito"/>
                <a:cs typeface="Carlito"/>
              </a:rPr>
              <a:t>server, </a:t>
            </a:r>
            <a:r>
              <a:rPr sz="1800" spc="-15" dirty="0">
                <a:solidFill>
                  <a:srgbClr val="00AF50"/>
                </a:solidFill>
                <a:latin typeface="Carlito"/>
                <a:cs typeface="Carlito"/>
              </a:rPr>
              <a:t>converted to </a:t>
            </a:r>
            <a:r>
              <a:rPr sz="1800" dirty="0">
                <a:solidFill>
                  <a:srgbClr val="00AF50"/>
                </a:solidFill>
                <a:latin typeface="Carlito"/>
                <a:cs typeface="Carlito"/>
              </a:rPr>
              <a:t>Python</a:t>
            </a:r>
            <a:r>
              <a:rPr sz="1800" spc="130" dirty="0">
                <a:solidFill>
                  <a:srgbClr val="00AF50"/>
                </a:solidFill>
                <a:latin typeface="Carlito"/>
                <a:cs typeface="Carlito"/>
              </a:rPr>
              <a:t> </a:t>
            </a:r>
            <a:r>
              <a:rPr sz="1800" spc="-5" dirty="0">
                <a:solidFill>
                  <a:srgbClr val="00AF50"/>
                </a:solidFill>
                <a:latin typeface="Carlito"/>
                <a:cs typeface="Carlito"/>
              </a:rPr>
              <a:t>objects.</a:t>
            </a:r>
            <a:endParaRPr sz="1800" dirty="0">
              <a:latin typeface="Carlito"/>
              <a:cs typeface="Carlito"/>
            </a:endParaRPr>
          </a:p>
          <a:p>
            <a:pPr marL="12700" algn="just">
              <a:lnSpc>
                <a:spcPct val="100000"/>
              </a:lnSpc>
            </a:pPr>
            <a:r>
              <a:rPr sz="1800" spc="-20" dirty="0">
                <a:solidFill>
                  <a:srgbClr val="FF0000"/>
                </a:solidFill>
                <a:latin typeface="Carlito"/>
                <a:cs typeface="Carlito"/>
              </a:rPr>
              <a:t>MySQLCursor.fetchmany()</a:t>
            </a:r>
            <a:r>
              <a:rPr sz="1800" dirty="0">
                <a:solidFill>
                  <a:srgbClr val="FF0000"/>
                </a:solidFill>
                <a:latin typeface="Carlito"/>
                <a:cs typeface="Carlito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Carlito"/>
                <a:cs typeface="Carlito"/>
              </a:rPr>
              <a:t>Method</a:t>
            </a:r>
            <a:endParaRPr sz="1800" dirty="0">
              <a:latin typeface="Carlito"/>
              <a:cs typeface="Carlito"/>
            </a:endParaRPr>
          </a:p>
          <a:p>
            <a:pPr marL="12700" algn="just">
              <a:lnSpc>
                <a:spcPct val="100000"/>
              </a:lnSpc>
            </a:pPr>
            <a:r>
              <a:rPr sz="1800" spc="-20" dirty="0">
                <a:latin typeface="Carlito"/>
                <a:cs typeface="Carlito"/>
              </a:rPr>
              <a:t>rows </a:t>
            </a:r>
            <a:r>
              <a:rPr sz="1800" dirty="0">
                <a:latin typeface="Carlito"/>
                <a:cs typeface="Carlito"/>
              </a:rPr>
              <a:t>=</a:t>
            </a:r>
            <a:r>
              <a:rPr sz="1800" spc="30" dirty="0">
                <a:latin typeface="Carlito"/>
                <a:cs typeface="Carlito"/>
              </a:rPr>
              <a:t> </a:t>
            </a:r>
            <a:r>
              <a:rPr sz="1800" spc="-20" dirty="0">
                <a:latin typeface="Carlito"/>
                <a:cs typeface="Carlito"/>
              </a:rPr>
              <a:t>cursor.fetchmany(size=1)</a:t>
            </a:r>
            <a:endParaRPr sz="1800" dirty="0">
              <a:latin typeface="Carlito"/>
              <a:cs typeface="Carlito"/>
            </a:endParaRPr>
          </a:p>
          <a:p>
            <a:pPr marL="12700" algn="just">
              <a:lnSpc>
                <a:spcPct val="100000"/>
              </a:lnSpc>
            </a:pPr>
            <a:r>
              <a:rPr sz="1800" spc="-5" dirty="0">
                <a:solidFill>
                  <a:srgbClr val="00AF50"/>
                </a:solidFill>
                <a:latin typeface="Carlito"/>
                <a:cs typeface="Carlito"/>
              </a:rPr>
              <a:t>This</a:t>
            </a:r>
            <a:r>
              <a:rPr sz="1800" spc="35" dirty="0">
                <a:solidFill>
                  <a:srgbClr val="00AF50"/>
                </a:solidFill>
                <a:latin typeface="Carlito"/>
                <a:cs typeface="Carlito"/>
              </a:rPr>
              <a:t> </a:t>
            </a:r>
            <a:r>
              <a:rPr sz="1800" spc="-5" dirty="0">
                <a:solidFill>
                  <a:srgbClr val="00AF50"/>
                </a:solidFill>
                <a:latin typeface="Carlito"/>
                <a:cs typeface="Carlito"/>
              </a:rPr>
              <a:t>method</a:t>
            </a:r>
            <a:r>
              <a:rPr sz="1800" spc="45" dirty="0">
                <a:solidFill>
                  <a:srgbClr val="00AF50"/>
                </a:solidFill>
                <a:latin typeface="Carlito"/>
                <a:cs typeface="Carlito"/>
              </a:rPr>
              <a:t> </a:t>
            </a:r>
            <a:r>
              <a:rPr sz="1800" spc="-15" dirty="0">
                <a:solidFill>
                  <a:srgbClr val="00AF50"/>
                </a:solidFill>
                <a:latin typeface="Carlito"/>
                <a:cs typeface="Carlito"/>
              </a:rPr>
              <a:t>fetches</a:t>
            </a:r>
            <a:r>
              <a:rPr sz="1800" spc="40" dirty="0">
                <a:solidFill>
                  <a:srgbClr val="00AF50"/>
                </a:solidFill>
                <a:latin typeface="Carlito"/>
                <a:cs typeface="Carlito"/>
              </a:rPr>
              <a:t> </a:t>
            </a:r>
            <a:r>
              <a:rPr sz="1800" dirty="0">
                <a:solidFill>
                  <a:srgbClr val="00AF50"/>
                </a:solidFill>
                <a:latin typeface="Carlito"/>
                <a:cs typeface="Carlito"/>
              </a:rPr>
              <a:t>the</a:t>
            </a:r>
            <a:r>
              <a:rPr sz="1800" spc="40" dirty="0">
                <a:solidFill>
                  <a:srgbClr val="00AF50"/>
                </a:solidFill>
                <a:latin typeface="Carlito"/>
                <a:cs typeface="Carlito"/>
              </a:rPr>
              <a:t> </a:t>
            </a:r>
            <a:r>
              <a:rPr sz="1800" spc="-10" dirty="0">
                <a:solidFill>
                  <a:srgbClr val="00AF50"/>
                </a:solidFill>
                <a:latin typeface="Carlito"/>
                <a:cs typeface="Carlito"/>
              </a:rPr>
              <a:t>next</a:t>
            </a:r>
            <a:r>
              <a:rPr sz="1800" spc="45" dirty="0">
                <a:solidFill>
                  <a:srgbClr val="00AF50"/>
                </a:solidFill>
                <a:latin typeface="Carlito"/>
                <a:cs typeface="Carlito"/>
              </a:rPr>
              <a:t> </a:t>
            </a:r>
            <a:r>
              <a:rPr sz="1800" spc="-10" dirty="0">
                <a:solidFill>
                  <a:srgbClr val="00AF50"/>
                </a:solidFill>
                <a:latin typeface="Carlito"/>
                <a:cs typeface="Carlito"/>
              </a:rPr>
              <a:t>set</a:t>
            </a:r>
            <a:r>
              <a:rPr sz="1800" spc="45" dirty="0">
                <a:solidFill>
                  <a:srgbClr val="00AF50"/>
                </a:solidFill>
                <a:latin typeface="Carlito"/>
                <a:cs typeface="Carlito"/>
              </a:rPr>
              <a:t> </a:t>
            </a:r>
            <a:r>
              <a:rPr sz="1800" spc="-5" dirty="0">
                <a:solidFill>
                  <a:srgbClr val="00AF50"/>
                </a:solidFill>
                <a:latin typeface="Carlito"/>
                <a:cs typeface="Carlito"/>
              </a:rPr>
              <a:t>of</a:t>
            </a:r>
            <a:r>
              <a:rPr sz="1800" spc="40" dirty="0">
                <a:solidFill>
                  <a:srgbClr val="00AF50"/>
                </a:solidFill>
                <a:latin typeface="Carlito"/>
                <a:cs typeface="Carlito"/>
              </a:rPr>
              <a:t> </a:t>
            </a:r>
            <a:r>
              <a:rPr sz="1800" spc="-15" dirty="0">
                <a:solidFill>
                  <a:srgbClr val="00AF50"/>
                </a:solidFill>
                <a:latin typeface="Carlito"/>
                <a:cs typeface="Carlito"/>
              </a:rPr>
              <a:t>rows</a:t>
            </a:r>
            <a:r>
              <a:rPr sz="1800" spc="40" dirty="0">
                <a:solidFill>
                  <a:srgbClr val="00AF50"/>
                </a:solidFill>
                <a:latin typeface="Carlito"/>
                <a:cs typeface="Carlito"/>
              </a:rPr>
              <a:t> </a:t>
            </a:r>
            <a:r>
              <a:rPr sz="1800" spc="-5" dirty="0">
                <a:solidFill>
                  <a:srgbClr val="00AF50"/>
                </a:solidFill>
                <a:latin typeface="Carlito"/>
                <a:cs typeface="Carlito"/>
              </a:rPr>
              <a:t>of</a:t>
            </a:r>
            <a:r>
              <a:rPr sz="1800" spc="45" dirty="0">
                <a:solidFill>
                  <a:srgbClr val="00AF50"/>
                </a:solidFill>
                <a:latin typeface="Carlito"/>
                <a:cs typeface="Carlito"/>
              </a:rPr>
              <a:t> </a:t>
            </a:r>
            <a:r>
              <a:rPr sz="1800" dirty="0">
                <a:solidFill>
                  <a:srgbClr val="00AF50"/>
                </a:solidFill>
                <a:latin typeface="Carlito"/>
                <a:cs typeface="Carlito"/>
              </a:rPr>
              <a:t>a</a:t>
            </a:r>
            <a:r>
              <a:rPr sz="1800" spc="40" dirty="0">
                <a:solidFill>
                  <a:srgbClr val="00AF50"/>
                </a:solidFill>
                <a:latin typeface="Carlito"/>
                <a:cs typeface="Carlito"/>
              </a:rPr>
              <a:t> </a:t>
            </a:r>
            <a:r>
              <a:rPr sz="1800" dirty="0">
                <a:solidFill>
                  <a:srgbClr val="00AF50"/>
                </a:solidFill>
                <a:latin typeface="Carlito"/>
                <a:cs typeface="Carlito"/>
              </a:rPr>
              <a:t>query</a:t>
            </a:r>
            <a:r>
              <a:rPr sz="1800" spc="40" dirty="0">
                <a:solidFill>
                  <a:srgbClr val="00AF50"/>
                </a:solidFill>
                <a:latin typeface="Carlito"/>
                <a:cs typeface="Carlito"/>
              </a:rPr>
              <a:t> </a:t>
            </a:r>
            <a:r>
              <a:rPr sz="1800" spc="-5" dirty="0">
                <a:solidFill>
                  <a:srgbClr val="00AF50"/>
                </a:solidFill>
                <a:latin typeface="Carlito"/>
                <a:cs typeface="Carlito"/>
              </a:rPr>
              <a:t>result</a:t>
            </a:r>
            <a:r>
              <a:rPr sz="1800" spc="35" dirty="0">
                <a:solidFill>
                  <a:srgbClr val="00AF50"/>
                </a:solidFill>
                <a:latin typeface="Carlito"/>
                <a:cs typeface="Carlito"/>
              </a:rPr>
              <a:t> </a:t>
            </a:r>
            <a:r>
              <a:rPr sz="1800" dirty="0">
                <a:solidFill>
                  <a:srgbClr val="00AF50"/>
                </a:solidFill>
                <a:latin typeface="Carlito"/>
                <a:cs typeface="Carlito"/>
              </a:rPr>
              <a:t>and</a:t>
            </a:r>
            <a:r>
              <a:rPr sz="1800" spc="45" dirty="0">
                <a:solidFill>
                  <a:srgbClr val="00AF50"/>
                </a:solidFill>
                <a:latin typeface="Carlito"/>
                <a:cs typeface="Carlito"/>
              </a:rPr>
              <a:t> </a:t>
            </a:r>
            <a:r>
              <a:rPr sz="1800" spc="-5" dirty="0">
                <a:solidFill>
                  <a:srgbClr val="00AF50"/>
                </a:solidFill>
                <a:latin typeface="Carlito"/>
                <a:cs typeface="Carlito"/>
              </a:rPr>
              <a:t>returns</a:t>
            </a:r>
            <a:r>
              <a:rPr sz="1800" spc="35" dirty="0">
                <a:solidFill>
                  <a:srgbClr val="00AF50"/>
                </a:solidFill>
                <a:latin typeface="Carlito"/>
                <a:cs typeface="Carlito"/>
              </a:rPr>
              <a:t> </a:t>
            </a:r>
            <a:r>
              <a:rPr sz="1800" dirty="0">
                <a:solidFill>
                  <a:srgbClr val="00AF50"/>
                </a:solidFill>
                <a:latin typeface="Carlito"/>
                <a:cs typeface="Carlito"/>
              </a:rPr>
              <a:t>a</a:t>
            </a:r>
            <a:r>
              <a:rPr sz="1800" spc="35" dirty="0">
                <a:solidFill>
                  <a:srgbClr val="00AF50"/>
                </a:solidFill>
                <a:latin typeface="Carlito"/>
                <a:cs typeface="Carlito"/>
              </a:rPr>
              <a:t> </a:t>
            </a:r>
            <a:r>
              <a:rPr sz="1800" spc="-5" dirty="0">
                <a:solidFill>
                  <a:srgbClr val="00AF50"/>
                </a:solidFill>
                <a:latin typeface="Carlito"/>
                <a:cs typeface="Carlito"/>
              </a:rPr>
              <a:t>list</a:t>
            </a:r>
            <a:r>
              <a:rPr sz="1800" spc="35" dirty="0">
                <a:solidFill>
                  <a:srgbClr val="00AF50"/>
                </a:solidFill>
                <a:latin typeface="Carlito"/>
                <a:cs typeface="Carlito"/>
              </a:rPr>
              <a:t> </a:t>
            </a:r>
            <a:r>
              <a:rPr sz="1800" dirty="0">
                <a:solidFill>
                  <a:srgbClr val="00AF50"/>
                </a:solidFill>
                <a:latin typeface="Carlito"/>
                <a:cs typeface="Carlito"/>
              </a:rPr>
              <a:t>of</a:t>
            </a:r>
            <a:r>
              <a:rPr sz="1800" spc="35" dirty="0">
                <a:solidFill>
                  <a:srgbClr val="00AF50"/>
                </a:solidFill>
                <a:latin typeface="Carlito"/>
                <a:cs typeface="Carlito"/>
              </a:rPr>
              <a:t> </a:t>
            </a:r>
            <a:r>
              <a:rPr sz="1800" dirty="0">
                <a:solidFill>
                  <a:srgbClr val="00AF50"/>
                </a:solidFill>
                <a:latin typeface="Carlito"/>
                <a:cs typeface="Carlito"/>
              </a:rPr>
              <a:t>tuples.</a:t>
            </a:r>
            <a:r>
              <a:rPr sz="1800" spc="35" dirty="0">
                <a:solidFill>
                  <a:srgbClr val="00AF50"/>
                </a:solidFill>
                <a:latin typeface="Carlito"/>
                <a:cs typeface="Carlito"/>
              </a:rPr>
              <a:t> </a:t>
            </a:r>
            <a:r>
              <a:rPr sz="1800" dirty="0">
                <a:solidFill>
                  <a:srgbClr val="00AF50"/>
                </a:solidFill>
                <a:latin typeface="Carlito"/>
                <a:cs typeface="Carlito"/>
              </a:rPr>
              <a:t>If</a:t>
            </a:r>
            <a:r>
              <a:rPr sz="1800" spc="35" dirty="0">
                <a:solidFill>
                  <a:srgbClr val="00AF50"/>
                </a:solidFill>
                <a:latin typeface="Carlito"/>
                <a:cs typeface="Carlito"/>
              </a:rPr>
              <a:t> </a:t>
            </a:r>
            <a:r>
              <a:rPr sz="1800" dirty="0">
                <a:solidFill>
                  <a:srgbClr val="00AF50"/>
                </a:solidFill>
                <a:latin typeface="Carlito"/>
                <a:cs typeface="Carlito"/>
              </a:rPr>
              <a:t>no</a:t>
            </a:r>
            <a:endParaRPr sz="1800" dirty="0">
              <a:latin typeface="Carlito"/>
              <a:cs typeface="Carlito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5488304" y="968121"/>
            <a:ext cx="3227070" cy="2540"/>
          </a:xfrm>
          <a:custGeom>
            <a:avLst/>
            <a:gdLst/>
            <a:ahLst/>
            <a:cxnLst/>
            <a:rect l="l" t="t" r="r" b="b"/>
            <a:pathLst>
              <a:path w="3227070" h="2540">
                <a:moveTo>
                  <a:pt x="0" y="2031"/>
                </a:moveTo>
                <a:lnTo>
                  <a:pt x="3227070" y="0"/>
                </a:lnTo>
              </a:path>
            </a:pathLst>
          </a:custGeom>
          <a:ln w="5105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755140" y="5526398"/>
            <a:ext cx="5549900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sz="1800" spc="-10" dirty="0">
                <a:solidFill>
                  <a:srgbClr val="00AF50"/>
                </a:solidFill>
                <a:latin typeface="Carlito"/>
                <a:cs typeface="Carlito"/>
              </a:rPr>
              <a:t>more </a:t>
            </a:r>
            <a:r>
              <a:rPr sz="1800" spc="-20" dirty="0">
                <a:solidFill>
                  <a:srgbClr val="00AF50"/>
                </a:solidFill>
                <a:latin typeface="Carlito"/>
                <a:cs typeface="Carlito"/>
              </a:rPr>
              <a:t>rows </a:t>
            </a:r>
            <a:r>
              <a:rPr sz="1800" spc="-10" dirty="0">
                <a:solidFill>
                  <a:srgbClr val="00AF50"/>
                </a:solidFill>
                <a:latin typeface="Carlito"/>
                <a:cs typeface="Carlito"/>
              </a:rPr>
              <a:t>are </a:t>
            </a:r>
            <a:r>
              <a:rPr sz="1800" spc="-5" dirty="0">
                <a:solidFill>
                  <a:srgbClr val="00AF50"/>
                </a:solidFill>
                <a:latin typeface="Carlito"/>
                <a:cs typeface="Carlito"/>
              </a:rPr>
              <a:t>available, </a:t>
            </a:r>
            <a:r>
              <a:rPr sz="1800" dirty="0">
                <a:solidFill>
                  <a:srgbClr val="00AF50"/>
                </a:solidFill>
                <a:latin typeface="Carlito"/>
                <a:cs typeface="Carlito"/>
              </a:rPr>
              <a:t>it </a:t>
            </a:r>
            <a:r>
              <a:rPr sz="1800" spc="-10" dirty="0">
                <a:solidFill>
                  <a:srgbClr val="00AF50"/>
                </a:solidFill>
                <a:latin typeface="Carlito"/>
                <a:cs typeface="Carlito"/>
              </a:rPr>
              <a:t>returns </a:t>
            </a:r>
            <a:r>
              <a:rPr sz="1800" dirty="0">
                <a:solidFill>
                  <a:srgbClr val="00AF50"/>
                </a:solidFill>
                <a:latin typeface="Carlito"/>
                <a:cs typeface="Carlito"/>
              </a:rPr>
              <a:t>an </a:t>
            </a:r>
            <a:r>
              <a:rPr sz="1800" spc="-5" dirty="0">
                <a:solidFill>
                  <a:srgbClr val="00AF50"/>
                </a:solidFill>
                <a:latin typeface="Carlito"/>
                <a:cs typeface="Carlito"/>
              </a:rPr>
              <a:t>empty</a:t>
            </a:r>
            <a:r>
              <a:rPr sz="1800" spc="75" dirty="0">
                <a:solidFill>
                  <a:srgbClr val="00AF50"/>
                </a:solidFill>
                <a:latin typeface="Carlito"/>
                <a:cs typeface="Carlito"/>
              </a:rPr>
              <a:t> </a:t>
            </a:r>
            <a:r>
              <a:rPr sz="1800" spc="-5" dirty="0">
                <a:solidFill>
                  <a:srgbClr val="00AF50"/>
                </a:solidFill>
                <a:latin typeface="Carlito"/>
                <a:cs typeface="Carlito"/>
              </a:rPr>
              <a:t>list</a:t>
            </a:r>
            <a:r>
              <a:rPr sz="1800" spc="-5" dirty="0" smtClean="0">
                <a:solidFill>
                  <a:srgbClr val="00AF50"/>
                </a:solidFill>
                <a:latin typeface="Carlito"/>
                <a:cs typeface="Carlito"/>
              </a:rPr>
              <a:t>.</a:t>
            </a:r>
            <a:endParaRPr sz="1800" dirty="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04912" y="685800"/>
            <a:ext cx="8394065" cy="554510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41605">
              <a:lnSpc>
                <a:spcPct val="100000"/>
              </a:lnSpc>
              <a:spcBef>
                <a:spcPts val="100"/>
              </a:spcBef>
            </a:pPr>
            <a:r>
              <a:rPr sz="1800" spc="-15" dirty="0">
                <a:solidFill>
                  <a:srgbClr val="FF0000"/>
                </a:solidFill>
                <a:latin typeface="Carlito"/>
                <a:cs typeface="Carlito"/>
              </a:rPr>
              <a:t>rowcount </a:t>
            </a:r>
            <a:r>
              <a:rPr sz="1800" dirty="0">
                <a:solidFill>
                  <a:srgbClr val="FF0000"/>
                </a:solidFill>
                <a:latin typeface="Carlito"/>
                <a:cs typeface="Carlito"/>
              </a:rPr>
              <a:t>: </a:t>
            </a:r>
            <a:r>
              <a:rPr sz="1800" spc="-20" dirty="0">
                <a:solidFill>
                  <a:srgbClr val="00AF50"/>
                </a:solidFill>
                <a:latin typeface="Carlito"/>
                <a:cs typeface="Carlito"/>
              </a:rPr>
              <a:t>Rows </a:t>
            </a:r>
            <a:r>
              <a:rPr sz="1800" spc="-15" dirty="0">
                <a:solidFill>
                  <a:srgbClr val="00AF50"/>
                </a:solidFill>
                <a:latin typeface="Carlito"/>
                <a:cs typeface="Carlito"/>
              </a:rPr>
              <a:t>affected </a:t>
            </a:r>
            <a:r>
              <a:rPr sz="1800" spc="-5" dirty="0">
                <a:solidFill>
                  <a:srgbClr val="00AF50"/>
                </a:solidFill>
                <a:latin typeface="Carlito"/>
                <a:cs typeface="Carlito"/>
              </a:rPr>
              <a:t>by </a:t>
            </a:r>
            <a:r>
              <a:rPr sz="1800" spc="-20" dirty="0">
                <a:solidFill>
                  <a:srgbClr val="00AF50"/>
                </a:solidFill>
                <a:latin typeface="Carlito"/>
                <a:cs typeface="Carlito"/>
              </a:rPr>
              <a:t>Query. </a:t>
            </a:r>
            <a:r>
              <a:rPr sz="1800" spc="-35" dirty="0">
                <a:solidFill>
                  <a:srgbClr val="00AF50"/>
                </a:solidFill>
                <a:latin typeface="Carlito"/>
                <a:cs typeface="Carlito"/>
              </a:rPr>
              <a:t>We </a:t>
            </a:r>
            <a:r>
              <a:rPr sz="1800" spc="-10" dirty="0">
                <a:solidFill>
                  <a:srgbClr val="00AF50"/>
                </a:solidFill>
                <a:latin typeface="Carlito"/>
                <a:cs typeface="Carlito"/>
              </a:rPr>
              <a:t>can </a:t>
            </a:r>
            <a:r>
              <a:rPr sz="1800" spc="-15" dirty="0">
                <a:solidFill>
                  <a:srgbClr val="00AF50"/>
                </a:solidFill>
                <a:latin typeface="Carlito"/>
                <a:cs typeface="Carlito"/>
              </a:rPr>
              <a:t>get </a:t>
            </a:r>
            <a:r>
              <a:rPr sz="1800" spc="-5" dirty="0">
                <a:solidFill>
                  <a:srgbClr val="00AF50"/>
                </a:solidFill>
                <a:latin typeface="Carlito"/>
                <a:cs typeface="Carlito"/>
              </a:rPr>
              <a:t>number of </a:t>
            </a:r>
            <a:r>
              <a:rPr sz="1800" spc="-15" dirty="0">
                <a:solidFill>
                  <a:srgbClr val="00AF50"/>
                </a:solidFill>
                <a:latin typeface="Carlito"/>
                <a:cs typeface="Carlito"/>
              </a:rPr>
              <a:t>rows affected </a:t>
            </a:r>
            <a:r>
              <a:rPr sz="1800" spc="-5" dirty="0">
                <a:solidFill>
                  <a:srgbClr val="00AF50"/>
                </a:solidFill>
                <a:latin typeface="Carlito"/>
                <a:cs typeface="Carlito"/>
              </a:rPr>
              <a:t>by </a:t>
            </a:r>
            <a:r>
              <a:rPr sz="1800" dirty="0">
                <a:solidFill>
                  <a:srgbClr val="00AF50"/>
                </a:solidFill>
                <a:latin typeface="Carlito"/>
                <a:cs typeface="Carlito"/>
              </a:rPr>
              <a:t>the query </a:t>
            </a:r>
            <a:r>
              <a:rPr sz="1800" spc="-5" dirty="0">
                <a:solidFill>
                  <a:srgbClr val="00AF50"/>
                </a:solidFill>
                <a:latin typeface="Carlito"/>
                <a:cs typeface="Carlito"/>
              </a:rPr>
              <a:t>by  using </a:t>
            </a:r>
            <a:r>
              <a:rPr sz="1800" spc="-15" dirty="0">
                <a:solidFill>
                  <a:srgbClr val="00AF50"/>
                </a:solidFill>
                <a:latin typeface="Carlito"/>
                <a:cs typeface="Carlito"/>
              </a:rPr>
              <a:t>rowcount. </a:t>
            </a:r>
            <a:r>
              <a:rPr sz="1800" spc="-35" dirty="0">
                <a:solidFill>
                  <a:srgbClr val="00AF50"/>
                </a:solidFill>
                <a:latin typeface="Carlito"/>
                <a:cs typeface="Carlito"/>
              </a:rPr>
              <a:t>We </a:t>
            </a:r>
            <a:r>
              <a:rPr sz="1800" dirty="0">
                <a:solidFill>
                  <a:srgbClr val="00AF50"/>
                </a:solidFill>
                <a:latin typeface="Carlito"/>
                <a:cs typeface="Carlito"/>
              </a:rPr>
              <a:t>will </a:t>
            </a:r>
            <a:r>
              <a:rPr sz="1800" spc="-5" dirty="0">
                <a:solidFill>
                  <a:srgbClr val="00AF50"/>
                </a:solidFill>
                <a:latin typeface="Carlito"/>
                <a:cs typeface="Carlito"/>
              </a:rPr>
              <a:t>use one </a:t>
            </a:r>
            <a:r>
              <a:rPr sz="1800" spc="-10" dirty="0">
                <a:solidFill>
                  <a:srgbClr val="00AF50"/>
                </a:solidFill>
                <a:latin typeface="Carlito"/>
                <a:cs typeface="Carlito"/>
              </a:rPr>
              <a:t>SELECT </a:t>
            </a:r>
            <a:r>
              <a:rPr sz="1800" dirty="0">
                <a:solidFill>
                  <a:srgbClr val="00AF50"/>
                </a:solidFill>
                <a:latin typeface="Carlito"/>
                <a:cs typeface="Carlito"/>
              </a:rPr>
              <a:t>query</a:t>
            </a:r>
            <a:r>
              <a:rPr sz="1800" spc="120" dirty="0">
                <a:solidFill>
                  <a:srgbClr val="00AF50"/>
                </a:solidFill>
                <a:latin typeface="Carlito"/>
                <a:cs typeface="Carlito"/>
              </a:rPr>
              <a:t> </a:t>
            </a:r>
            <a:r>
              <a:rPr sz="1800" spc="-5" dirty="0">
                <a:solidFill>
                  <a:srgbClr val="00AF50"/>
                </a:solidFill>
                <a:latin typeface="Carlito"/>
                <a:cs typeface="Carlito"/>
              </a:rPr>
              <a:t>here.</a:t>
            </a:r>
            <a:endParaRPr sz="1800" dirty="0">
              <a:latin typeface="Carlito"/>
              <a:cs typeface="Carlito"/>
            </a:endParaRPr>
          </a:p>
          <a:p>
            <a:pPr marL="12700" marR="30480">
              <a:lnSpc>
                <a:spcPct val="100000"/>
              </a:lnSpc>
            </a:pPr>
            <a:r>
              <a:rPr sz="1800" dirty="0">
                <a:latin typeface="Carlito"/>
                <a:cs typeface="Carlito"/>
              </a:rPr>
              <a:t>import </a:t>
            </a:r>
            <a:r>
              <a:rPr sz="1800" spc="-10" dirty="0">
                <a:latin typeface="Carlito"/>
                <a:cs typeface="Carlito"/>
              </a:rPr>
              <a:t>mysql.connector  mydb=mysql.connector.connect(host="localhost",user="root",passwd="root",database="s  </a:t>
            </a:r>
            <a:r>
              <a:rPr sz="1800" dirty="0">
                <a:latin typeface="Carlito"/>
                <a:cs typeface="Carlito"/>
              </a:rPr>
              <a:t>chool")</a:t>
            </a:r>
          </a:p>
          <a:p>
            <a:pPr marL="12700">
              <a:lnSpc>
                <a:spcPct val="100000"/>
              </a:lnSpc>
            </a:pPr>
            <a:r>
              <a:rPr sz="1800" spc="-10" dirty="0">
                <a:latin typeface="Carlito"/>
                <a:cs typeface="Carlito"/>
              </a:rPr>
              <a:t>mycursor=mydb.cursor()</a:t>
            </a:r>
            <a:endParaRPr sz="1800" dirty="0">
              <a:latin typeface="Carlito"/>
              <a:cs typeface="Carlito"/>
            </a:endParaRPr>
          </a:p>
          <a:p>
            <a:pPr marL="12700" marR="4458970">
              <a:lnSpc>
                <a:spcPct val="100000"/>
              </a:lnSpc>
            </a:pPr>
            <a:r>
              <a:rPr sz="1800" spc="-15" dirty="0">
                <a:latin typeface="Carlito"/>
                <a:cs typeface="Carlito"/>
              </a:rPr>
              <a:t>mycursor </a:t>
            </a:r>
            <a:r>
              <a:rPr sz="1800" dirty="0">
                <a:latin typeface="Carlito"/>
                <a:cs typeface="Carlito"/>
              </a:rPr>
              <a:t>= </a:t>
            </a:r>
            <a:r>
              <a:rPr sz="1800" spc="-15" dirty="0">
                <a:latin typeface="Carlito"/>
                <a:cs typeface="Carlito"/>
              </a:rPr>
              <a:t>mydb.cursor(buffered=True)  </a:t>
            </a:r>
            <a:r>
              <a:rPr sz="1800" spc="-20" dirty="0">
                <a:latin typeface="Carlito"/>
                <a:cs typeface="Carlito"/>
              </a:rPr>
              <a:t>mycursor.execute("select </a:t>
            </a:r>
            <a:r>
              <a:rPr sz="1800" dirty="0">
                <a:latin typeface="Carlito"/>
                <a:cs typeface="Carlito"/>
              </a:rPr>
              <a:t>* </a:t>
            </a:r>
            <a:r>
              <a:rPr sz="1800" spc="-10" dirty="0">
                <a:latin typeface="Carlito"/>
                <a:cs typeface="Carlito"/>
              </a:rPr>
              <a:t>from </a:t>
            </a:r>
            <a:r>
              <a:rPr sz="1800" spc="-5" dirty="0">
                <a:latin typeface="Carlito"/>
                <a:cs typeface="Carlito"/>
              </a:rPr>
              <a:t>student")  </a:t>
            </a:r>
            <a:r>
              <a:rPr sz="1800" spc="-20" dirty="0">
                <a:latin typeface="Carlito"/>
                <a:cs typeface="Carlito"/>
              </a:rPr>
              <a:t>noofrows=mycursor.rowcount</a:t>
            </a:r>
            <a:endParaRPr sz="1800" dirty="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1800" spc="-5" dirty="0">
                <a:latin typeface="Carlito"/>
                <a:cs typeface="Carlito"/>
              </a:rPr>
              <a:t>print("No of </a:t>
            </a:r>
            <a:r>
              <a:rPr sz="1800" spc="-20" dirty="0">
                <a:latin typeface="Carlito"/>
                <a:cs typeface="Carlito"/>
              </a:rPr>
              <a:t>rows </a:t>
            </a:r>
            <a:r>
              <a:rPr sz="1800" dirty="0">
                <a:latin typeface="Carlito"/>
                <a:cs typeface="Carlito"/>
              </a:rPr>
              <a:t>in </a:t>
            </a:r>
            <a:r>
              <a:rPr sz="1800" spc="-5" dirty="0">
                <a:latin typeface="Carlito"/>
                <a:cs typeface="Carlito"/>
              </a:rPr>
              <a:t>student </a:t>
            </a:r>
            <a:r>
              <a:rPr sz="1800" spc="-10" dirty="0">
                <a:latin typeface="Carlito"/>
                <a:cs typeface="Carlito"/>
              </a:rPr>
              <a:t>table</a:t>
            </a:r>
            <a:r>
              <a:rPr sz="1800" spc="70" dirty="0">
                <a:latin typeface="Carlito"/>
                <a:cs typeface="Carlito"/>
              </a:rPr>
              <a:t> </a:t>
            </a:r>
            <a:r>
              <a:rPr sz="1800" spc="-10" dirty="0">
                <a:latin typeface="Carlito"/>
                <a:cs typeface="Carlito"/>
              </a:rPr>
              <a:t>are",noofrows)</a:t>
            </a:r>
            <a:endParaRPr sz="1800" dirty="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750" dirty="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1800" spc="-20" dirty="0">
                <a:solidFill>
                  <a:srgbClr val="00AF50"/>
                </a:solidFill>
                <a:latin typeface="Carlito"/>
                <a:cs typeface="Carlito"/>
              </a:rPr>
              <a:t>buffered=True</a:t>
            </a:r>
            <a:endParaRPr sz="1800" dirty="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1800" spc="-35" dirty="0">
                <a:solidFill>
                  <a:srgbClr val="00AF50"/>
                </a:solidFill>
                <a:latin typeface="Carlito"/>
                <a:cs typeface="Carlito"/>
              </a:rPr>
              <a:t>We </a:t>
            </a:r>
            <a:r>
              <a:rPr sz="1800" spc="-15" dirty="0">
                <a:solidFill>
                  <a:srgbClr val="00AF50"/>
                </a:solidFill>
                <a:latin typeface="Carlito"/>
                <a:cs typeface="Carlito"/>
              </a:rPr>
              <a:t>have </a:t>
            </a:r>
            <a:r>
              <a:rPr sz="1800" spc="-5" dirty="0">
                <a:solidFill>
                  <a:srgbClr val="00AF50"/>
                </a:solidFill>
                <a:latin typeface="Carlito"/>
                <a:cs typeface="Carlito"/>
              </a:rPr>
              <a:t>used </a:t>
            </a:r>
            <a:r>
              <a:rPr sz="1800" spc="-10" dirty="0">
                <a:solidFill>
                  <a:srgbClr val="00AF50"/>
                </a:solidFill>
                <a:latin typeface="Carlito"/>
                <a:cs typeface="Carlito"/>
              </a:rPr>
              <a:t>my_cursor </a:t>
            </a:r>
            <a:r>
              <a:rPr sz="1800" dirty="0">
                <a:solidFill>
                  <a:srgbClr val="00AF50"/>
                </a:solidFill>
                <a:latin typeface="Carlito"/>
                <a:cs typeface="Carlito"/>
              </a:rPr>
              <a:t>as </a:t>
            </a:r>
            <a:r>
              <a:rPr sz="1800" spc="-15" dirty="0">
                <a:solidFill>
                  <a:srgbClr val="00AF50"/>
                </a:solidFill>
                <a:latin typeface="Carlito"/>
                <a:cs typeface="Carlito"/>
              </a:rPr>
              <a:t>buffered</a:t>
            </a:r>
            <a:r>
              <a:rPr sz="1800" spc="90" dirty="0">
                <a:solidFill>
                  <a:srgbClr val="00AF50"/>
                </a:solidFill>
                <a:latin typeface="Carlito"/>
                <a:cs typeface="Carlito"/>
              </a:rPr>
              <a:t> </a:t>
            </a:r>
            <a:r>
              <a:rPr sz="1800" spc="-35" dirty="0">
                <a:solidFill>
                  <a:srgbClr val="00AF50"/>
                </a:solidFill>
                <a:latin typeface="Carlito"/>
                <a:cs typeface="Carlito"/>
              </a:rPr>
              <a:t>cursor.</a:t>
            </a:r>
            <a:endParaRPr sz="1800" dirty="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1800" spc="-10" dirty="0">
                <a:solidFill>
                  <a:srgbClr val="00AF50"/>
                </a:solidFill>
                <a:latin typeface="Carlito"/>
                <a:cs typeface="Carlito"/>
              </a:rPr>
              <a:t>my_cursor </a:t>
            </a:r>
            <a:r>
              <a:rPr sz="1800" dirty="0">
                <a:solidFill>
                  <a:srgbClr val="00AF50"/>
                </a:solidFill>
                <a:latin typeface="Carlito"/>
                <a:cs typeface="Carlito"/>
              </a:rPr>
              <a:t>=</a:t>
            </a:r>
            <a:r>
              <a:rPr sz="1800" spc="15" dirty="0">
                <a:solidFill>
                  <a:srgbClr val="00AF50"/>
                </a:solidFill>
                <a:latin typeface="Carlito"/>
                <a:cs typeface="Carlito"/>
              </a:rPr>
              <a:t> </a:t>
            </a:r>
            <a:r>
              <a:rPr sz="1800" spc="-15" dirty="0">
                <a:solidFill>
                  <a:srgbClr val="00AF50"/>
                </a:solidFill>
                <a:latin typeface="Carlito"/>
                <a:cs typeface="Carlito"/>
              </a:rPr>
              <a:t>my_connect.cursor(buffered=True)</a:t>
            </a:r>
            <a:endParaRPr sz="1800" dirty="0">
              <a:latin typeface="Carlito"/>
              <a:cs typeface="Carlito"/>
            </a:endParaRPr>
          </a:p>
          <a:p>
            <a:pPr marL="12700" marR="5080" algn="just">
              <a:lnSpc>
                <a:spcPct val="100000"/>
              </a:lnSpc>
            </a:pPr>
            <a:r>
              <a:rPr sz="1800" spc="-5" dirty="0">
                <a:solidFill>
                  <a:srgbClr val="00AF50"/>
                </a:solidFill>
                <a:latin typeface="Carlito"/>
                <a:cs typeface="Carlito"/>
              </a:rPr>
              <a:t>This </a:t>
            </a:r>
            <a:r>
              <a:rPr sz="1800" dirty="0">
                <a:solidFill>
                  <a:srgbClr val="00AF50"/>
                </a:solidFill>
                <a:latin typeface="Carlito"/>
                <a:cs typeface="Carlito"/>
              </a:rPr>
              <a:t>type </a:t>
            </a:r>
            <a:r>
              <a:rPr sz="1800" spc="-10" dirty="0">
                <a:solidFill>
                  <a:srgbClr val="00AF50"/>
                </a:solidFill>
                <a:latin typeface="Carlito"/>
                <a:cs typeface="Carlito"/>
              </a:rPr>
              <a:t>cursor </a:t>
            </a:r>
            <a:r>
              <a:rPr sz="1800" spc="-15" dirty="0">
                <a:solidFill>
                  <a:srgbClr val="00AF50"/>
                </a:solidFill>
                <a:latin typeface="Carlito"/>
                <a:cs typeface="Carlito"/>
              </a:rPr>
              <a:t>fetches </a:t>
            </a:r>
            <a:r>
              <a:rPr sz="1800" spc="-20" dirty="0">
                <a:solidFill>
                  <a:srgbClr val="00AF50"/>
                </a:solidFill>
                <a:latin typeface="Carlito"/>
                <a:cs typeface="Carlito"/>
              </a:rPr>
              <a:t>rows</a:t>
            </a:r>
            <a:r>
              <a:rPr sz="1800" spc="365" dirty="0">
                <a:solidFill>
                  <a:srgbClr val="00AF50"/>
                </a:solidFill>
                <a:latin typeface="Carlito"/>
                <a:cs typeface="Carlito"/>
              </a:rPr>
              <a:t> </a:t>
            </a:r>
            <a:r>
              <a:rPr sz="1800" dirty="0">
                <a:solidFill>
                  <a:srgbClr val="00AF50"/>
                </a:solidFill>
                <a:latin typeface="Carlito"/>
                <a:cs typeface="Carlito"/>
              </a:rPr>
              <a:t>and </a:t>
            </a:r>
            <a:r>
              <a:rPr sz="1800" spc="-15" dirty="0">
                <a:solidFill>
                  <a:srgbClr val="00AF50"/>
                </a:solidFill>
                <a:latin typeface="Carlito"/>
                <a:cs typeface="Carlito"/>
              </a:rPr>
              <a:t>buffers </a:t>
            </a:r>
            <a:r>
              <a:rPr sz="1800" dirty="0">
                <a:solidFill>
                  <a:srgbClr val="00AF50"/>
                </a:solidFill>
                <a:latin typeface="Carlito"/>
                <a:cs typeface="Carlito"/>
              </a:rPr>
              <a:t>them </a:t>
            </a:r>
            <a:r>
              <a:rPr sz="1800" spc="-10" dirty="0">
                <a:solidFill>
                  <a:srgbClr val="00AF50"/>
                </a:solidFill>
                <a:latin typeface="Carlito"/>
                <a:cs typeface="Carlito"/>
              </a:rPr>
              <a:t>after getting </a:t>
            </a:r>
            <a:r>
              <a:rPr sz="1800" spc="-5" dirty="0">
                <a:solidFill>
                  <a:srgbClr val="00AF50"/>
                </a:solidFill>
                <a:latin typeface="Carlito"/>
                <a:cs typeface="Carlito"/>
              </a:rPr>
              <a:t>output </a:t>
            </a:r>
            <a:r>
              <a:rPr sz="1800" spc="-10" dirty="0">
                <a:solidFill>
                  <a:srgbClr val="00AF50"/>
                </a:solidFill>
                <a:latin typeface="Carlito"/>
                <a:cs typeface="Carlito"/>
              </a:rPr>
              <a:t>from </a:t>
            </a:r>
            <a:r>
              <a:rPr sz="1800" dirty="0">
                <a:solidFill>
                  <a:srgbClr val="00AF50"/>
                </a:solidFill>
                <a:latin typeface="Carlito"/>
                <a:cs typeface="Carlito"/>
              </a:rPr>
              <a:t>MySQL  </a:t>
            </a:r>
            <a:r>
              <a:rPr sz="1800" spc="-10" dirty="0">
                <a:solidFill>
                  <a:srgbClr val="00AF50"/>
                </a:solidFill>
                <a:latin typeface="Carlito"/>
                <a:cs typeface="Carlito"/>
              </a:rPr>
              <a:t>database. </a:t>
            </a:r>
            <a:r>
              <a:rPr sz="1800" spc="-30" dirty="0">
                <a:solidFill>
                  <a:srgbClr val="00AF50"/>
                </a:solidFill>
                <a:latin typeface="Carlito"/>
                <a:cs typeface="Carlito"/>
              </a:rPr>
              <a:t>We </a:t>
            </a:r>
            <a:r>
              <a:rPr sz="1800" spc="-5" dirty="0">
                <a:solidFill>
                  <a:srgbClr val="00AF50"/>
                </a:solidFill>
                <a:latin typeface="Carlito"/>
                <a:cs typeface="Carlito"/>
              </a:rPr>
              <a:t>can use </a:t>
            </a:r>
            <a:r>
              <a:rPr sz="1800" dirty="0">
                <a:solidFill>
                  <a:srgbClr val="00AF50"/>
                </a:solidFill>
                <a:latin typeface="Carlito"/>
                <a:cs typeface="Carlito"/>
              </a:rPr>
              <a:t>such </a:t>
            </a:r>
            <a:r>
              <a:rPr sz="1800" spc="-10" dirty="0">
                <a:solidFill>
                  <a:srgbClr val="00AF50"/>
                </a:solidFill>
                <a:latin typeface="Carlito"/>
                <a:cs typeface="Carlito"/>
              </a:rPr>
              <a:t>cursor </a:t>
            </a:r>
            <a:r>
              <a:rPr sz="1800" dirty="0">
                <a:solidFill>
                  <a:srgbClr val="00AF50"/>
                </a:solidFill>
                <a:latin typeface="Carlito"/>
                <a:cs typeface="Carlito"/>
              </a:rPr>
              <a:t>as </a:t>
            </a:r>
            <a:r>
              <a:rPr sz="1800" spc="-35" dirty="0">
                <a:solidFill>
                  <a:srgbClr val="00AF50"/>
                </a:solidFill>
                <a:latin typeface="Carlito"/>
                <a:cs typeface="Carlito"/>
              </a:rPr>
              <a:t>iterator. </a:t>
            </a:r>
            <a:r>
              <a:rPr sz="1800" spc="-5" dirty="0">
                <a:solidFill>
                  <a:srgbClr val="00AF50"/>
                </a:solidFill>
                <a:latin typeface="Carlito"/>
                <a:cs typeface="Carlito"/>
              </a:rPr>
              <a:t>There </a:t>
            </a:r>
            <a:r>
              <a:rPr sz="1800" dirty="0">
                <a:solidFill>
                  <a:srgbClr val="00AF50"/>
                </a:solidFill>
                <a:latin typeface="Carlito"/>
                <a:cs typeface="Carlito"/>
              </a:rPr>
              <a:t>is no </a:t>
            </a:r>
            <a:r>
              <a:rPr sz="1800" spc="-10" dirty="0">
                <a:solidFill>
                  <a:srgbClr val="00AF50"/>
                </a:solidFill>
                <a:latin typeface="Carlito"/>
                <a:cs typeface="Carlito"/>
              </a:rPr>
              <a:t>point </a:t>
            </a:r>
            <a:r>
              <a:rPr sz="1800" dirty="0">
                <a:solidFill>
                  <a:srgbClr val="00AF50"/>
                </a:solidFill>
                <a:latin typeface="Carlito"/>
                <a:cs typeface="Carlito"/>
              </a:rPr>
              <a:t>in </a:t>
            </a:r>
            <a:r>
              <a:rPr sz="1800" spc="-5" dirty="0">
                <a:solidFill>
                  <a:srgbClr val="00AF50"/>
                </a:solidFill>
                <a:latin typeface="Carlito"/>
                <a:cs typeface="Carlito"/>
              </a:rPr>
              <a:t>using </a:t>
            </a:r>
            <a:r>
              <a:rPr sz="1800" spc="-15" dirty="0">
                <a:solidFill>
                  <a:srgbClr val="00AF50"/>
                </a:solidFill>
                <a:latin typeface="Carlito"/>
                <a:cs typeface="Carlito"/>
              </a:rPr>
              <a:t>buffered </a:t>
            </a:r>
            <a:r>
              <a:rPr sz="1800" spc="-10" dirty="0">
                <a:solidFill>
                  <a:srgbClr val="00AF50"/>
                </a:solidFill>
                <a:latin typeface="Carlito"/>
                <a:cs typeface="Carlito"/>
              </a:rPr>
              <a:t>cursor </a:t>
            </a:r>
            <a:r>
              <a:rPr sz="1800" spc="-15" dirty="0">
                <a:solidFill>
                  <a:srgbClr val="00AF50"/>
                </a:solidFill>
                <a:latin typeface="Carlito"/>
                <a:cs typeface="Carlito"/>
              </a:rPr>
              <a:t>for  </a:t>
            </a:r>
            <a:r>
              <a:rPr sz="1800" spc="-5" dirty="0">
                <a:solidFill>
                  <a:srgbClr val="00AF50"/>
                </a:solidFill>
                <a:latin typeface="Carlito"/>
                <a:cs typeface="Carlito"/>
              </a:rPr>
              <a:t>single</a:t>
            </a:r>
            <a:r>
              <a:rPr sz="1800" spc="85" dirty="0">
                <a:solidFill>
                  <a:srgbClr val="00AF50"/>
                </a:solidFill>
                <a:latin typeface="Carlito"/>
                <a:cs typeface="Carlito"/>
              </a:rPr>
              <a:t> </a:t>
            </a:r>
            <a:r>
              <a:rPr sz="1800" spc="-10" dirty="0">
                <a:solidFill>
                  <a:srgbClr val="00AF50"/>
                </a:solidFill>
                <a:latin typeface="Carlito"/>
                <a:cs typeface="Carlito"/>
              </a:rPr>
              <a:t>fetching</a:t>
            </a:r>
            <a:r>
              <a:rPr sz="1800" spc="80" dirty="0">
                <a:solidFill>
                  <a:srgbClr val="00AF50"/>
                </a:solidFill>
                <a:latin typeface="Carlito"/>
                <a:cs typeface="Carlito"/>
              </a:rPr>
              <a:t> </a:t>
            </a:r>
            <a:r>
              <a:rPr sz="1800" dirty="0">
                <a:solidFill>
                  <a:srgbClr val="00AF50"/>
                </a:solidFill>
                <a:latin typeface="Carlito"/>
                <a:cs typeface="Carlito"/>
              </a:rPr>
              <a:t>of</a:t>
            </a:r>
            <a:r>
              <a:rPr sz="1800" spc="80" dirty="0">
                <a:solidFill>
                  <a:srgbClr val="00AF50"/>
                </a:solidFill>
                <a:latin typeface="Carlito"/>
                <a:cs typeface="Carlito"/>
              </a:rPr>
              <a:t> </a:t>
            </a:r>
            <a:r>
              <a:rPr sz="1800" spc="-15" dirty="0">
                <a:solidFill>
                  <a:srgbClr val="00AF50"/>
                </a:solidFill>
                <a:latin typeface="Carlito"/>
                <a:cs typeface="Carlito"/>
              </a:rPr>
              <a:t>rows.If</a:t>
            </a:r>
            <a:r>
              <a:rPr sz="1800" spc="85" dirty="0">
                <a:solidFill>
                  <a:srgbClr val="00AF50"/>
                </a:solidFill>
                <a:latin typeface="Carlito"/>
                <a:cs typeface="Carlito"/>
              </a:rPr>
              <a:t> </a:t>
            </a:r>
            <a:r>
              <a:rPr sz="1800" spc="-10" dirty="0">
                <a:solidFill>
                  <a:srgbClr val="00AF50"/>
                </a:solidFill>
                <a:latin typeface="Carlito"/>
                <a:cs typeface="Carlito"/>
              </a:rPr>
              <a:t>we</a:t>
            </a:r>
            <a:r>
              <a:rPr sz="1800" spc="80" dirty="0">
                <a:solidFill>
                  <a:srgbClr val="00AF50"/>
                </a:solidFill>
                <a:latin typeface="Carlito"/>
                <a:cs typeface="Carlito"/>
              </a:rPr>
              <a:t> </a:t>
            </a:r>
            <a:r>
              <a:rPr sz="1800" dirty="0">
                <a:solidFill>
                  <a:srgbClr val="00AF50"/>
                </a:solidFill>
                <a:latin typeface="Carlito"/>
                <a:cs typeface="Carlito"/>
              </a:rPr>
              <a:t>don’t</a:t>
            </a:r>
            <a:r>
              <a:rPr sz="1800" spc="75" dirty="0">
                <a:solidFill>
                  <a:srgbClr val="00AF50"/>
                </a:solidFill>
                <a:latin typeface="Carlito"/>
                <a:cs typeface="Carlito"/>
              </a:rPr>
              <a:t> </a:t>
            </a:r>
            <a:r>
              <a:rPr sz="1800" spc="-5" dirty="0">
                <a:solidFill>
                  <a:srgbClr val="00AF50"/>
                </a:solidFill>
                <a:latin typeface="Carlito"/>
                <a:cs typeface="Carlito"/>
              </a:rPr>
              <a:t>use</a:t>
            </a:r>
            <a:r>
              <a:rPr sz="1800" spc="90" dirty="0">
                <a:solidFill>
                  <a:srgbClr val="00AF50"/>
                </a:solidFill>
                <a:latin typeface="Carlito"/>
                <a:cs typeface="Carlito"/>
              </a:rPr>
              <a:t> </a:t>
            </a:r>
            <a:r>
              <a:rPr sz="1800" spc="-15" dirty="0">
                <a:solidFill>
                  <a:srgbClr val="00AF50"/>
                </a:solidFill>
                <a:latin typeface="Carlito"/>
                <a:cs typeface="Carlito"/>
              </a:rPr>
              <a:t>buffered</a:t>
            </a:r>
            <a:r>
              <a:rPr sz="1800" spc="85" dirty="0">
                <a:solidFill>
                  <a:srgbClr val="00AF50"/>
                </a:solidFill>
                <a:latin typeface="Carlito"/>
                <a:cs typeface="Carlito"/>
              </a:rPr>
              <a:t> </a:t>
            </a:r>
            <a:r>
              <a:rPr sz="1800" spc="-10" dirty="0">
                <a:solidFill>
                  <a:srgbClr val="00AF50"/>
                </a:solidFill>
                <a:latin typeface="Carlito"/>
                <a:cs typeface="Carlito"/>
              </a:rPr>
              <a:t>cursor</a:t>
            </a:r>
            <a:r>
              <a:rPr sz="1800" spc="80" dirty="0">
                <a:solidFill>
                  <a:srgbClr val="00AF50"/>
                </a:solidFill>
                <a:latin typeface="Carlito"/>
                <a:cs typeface="Carlito"/>
              </a:rPr>
              <a:t> </a:t>
            </a:r>
            <a:r>
              <a:rPr sz="1800" spc="-5" dirty="0">
                <a:solidFill>
                  <a:srgbClr val="00AF50"/>
                </a:solidFill>
                <a:latin typeface="Carlito"/>
                <a:cs typeface="Carlito"/>
              </a:rPr>
              <a:t>then</a:t>
            </a:r>
            <a:r>
              <a:rPr sz="1800" spc="95" dirty="0">
                <a:solidFill>
                  <a:srgbClr val="00AF50"/>
                </a:solidFill>
                <a:latin typeface="Carlito"/>
                <a:cs typeface="Carlito"/>
              </a:rPr>
              <a:t> </a:t>
            </a:r>
            <a:r>
              <a:rPr sz="1800" spc="-10" dirty="0">
                <a:solidFill>
                  <a:srgbClr val="00AF50"/>
                </a:solidFill>
                <a:latin typeface="Carlito"/>
                <a:cs typeface="Carlito"/>
              </a:rPr>
              <a:t>we</a:t>
            </a:r>
            <a:r>
              <a:rPr sz="1800" spc="85" dirty="0">
                <a:solidFill>
                  <a:srgbClr val="00AF50"/>
                </a:solidFill>
                <a:latin typeface="Carlito"/>
                <a:cs typeface="Carlito"/>
              </a:rPr>
              <a:t> </a:t>
            </a:r>
            <a:r>
              <a:rPr sz="1800" dirty="0">
                <a:solidFill>
                  <a:srgbClr val="00AF50"/>
                </a:solidFill>
                <a:latin typeface="Carlito"/>
                <a:cs typeface="Carlito"/>
              </a:rPr>
              <a:t>will</a:t>
            </a:r>
            <a:r>
              <a:rPr sz="1800" spc="85" dirty="0">
                <a:solidFill>
                  <a:srgbClr val="00AF50"/>
                </a:solidFill>
                <a:latin typeface="Carlito"/>
                <a:cs typeface="Carlito"/>
              </a:rPr>
              <a:t> </a:t>
            </a:r>
            <a:r>
              <a:rPr sz="1800" spc="-10" dirty="0">
                <a:solidFill>
                  <a:srgbClr val="00AF50"/>
                </a:solidFill>
                <a:latin typeface="Carlito"/>
                <a:cs typeface="Carlito"/>
              </a:rPr>
              <a:t>get</a:t>
            </a:r>
            <a:r>
              <a:rPr sz="1800" spc="85" dirty="0">
                <a:solidFill>
                  <a:srgbClr val="00AF50"/>
                </a:solidFill>
                <a:latin typeface="Carlito"/>
                <a:cs typeface="Carlito"/>
              </a:rPr>
              <a:t> </a:t>
            </a:r>
            <a:r>
              <a:rPr sz="1800" dirty="0">
                <a:solidFill>
                  <a:srgbClr val="00AF50"/>
                </a:solidFill>
                <a:latin typeface="Carlito"/>
                <a:cs typeface="Carlito"/>
              </a:rPr>
              <a:t>-1</a:t>
            </a:r>
            <a:r>
              <a:rPr sz="1800" spc="80" dirty="0">
                <a:solidFill>
                  <a:srgbClr val="00AF50"/>
                </a:solidFill>
                <a:latin typeface="Carlito"/>
                <a:cs typeface="Carlito"/>
              </a:rPr>
              <a:t> </a:t>
            </a:r>
            <a:r>
              <a:rPr sz="1800" dirty="0">
                <a:solidFill>
                  <a:srgbClr val="00AF50"/>
                </a:solidFill>
                <a:latin typeface="Carlito"/>
                <a:cs typeface="Carlito"/>
              </a:rPr>
              <a:t>as</a:t>
            </a:r>
            <a:r>
              <a:rPr sz="1800" spc="80" dirty="0">
                <a:solidFill>
                  <a:srgbClr val="00AF50"/>
                </a:solidFill>
                <a:latin typeface="Carlito"/>
                <a:cs typeface="Carlito"/>
              </a:rPr>
              <a:t> </a:t>
            </a:r>
            <a:r>
              <a:rPr sz="1800" dirty="0">
                <a:solidFill>
                  <a:srgbClr val="00AF50"/>
                </a:solidFill>
                <a:latin typeface="Carlito"/>
                <a:cs typeface="Carlito"/>
              </a:rPr>
              <a:t>output</a:t>
            </a:r>
            <a:r>
              <a:rPr sz="1800" spc="80" dirty="0">
                <a:solidFill>
                  <a:srgbClr val="00AF50"/>
                </a:solidFill>
                <a:latin typeface="Carlito"/>
                <a:cs typeface="Carlito"/>
              </a:rPr>
              <a:t> </a:t>
            </a:r>
            <a:r>
              <a:rPr sz="1800" spc="-15" dirty="0" smtClean="0">
                <a:solidFill>
                  <a:srgbClr val="00AF50"/>
                </a:solidFill>
                <a:latin typeface="Carlito"/>
                <a:cs typeface="Carlito"/>
              </a:rPr>
              <a:t>from</a:t>
            </a:r>
            <a:r>
              <a:rPr lang="en-US" sz="1800" spc="-15" dirty="0" smtClean="0">
                <a:solidFill>
                  <a:srgbClr val="00AF50"/>
                </a:solidFill>
                <a:latin typeface="Carlito"/>
                <a:cs typeface="Carlito"/>
              </a:rPr>
              <a:t> </a:t>
            </a:r>
            <a:r>
              <a:rPr lang="en-US" sz="1800" spc="-15" dirty="0" err="1" smtClean="0">
                <a:solidFill>
                  <a:srgbClr val="00AF50"/>
                </a:solidFill>
                <a:latin typeface="Carlito"/>
                <a:cs typeface="Carlito"/>
              </a:rPr>
              <a:t>rowcount</a:t>
            </a:r>
            <a:endParaRPr sz="1800" dirty="0">
              <a:latin typeface="Carlito"/>
              <a:cs typeface="Carlito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5488304" y="968121"/>
            <a:ext cx="3227070" cy="2540"/>
          </a:xfrm>
          <a:custGeom>
            <a:avLst/>
            <a:gdLst/>
            <a:ahLst/>
            <a:cxnLst/>
            <a:rect l="l" t="t" r="r" b="b"/>
            <a:pathLst>
              <a:path w="3227070" h="2540">
                <a:moveTo>
                  <a:pt x="0" y="2031"/>
                </a:moveTo>
                <a:lnTo>
                  <a:pt x="3227070" y="0"/>
                </a:lnTo>
              </a:path>
            </a:pathLst>
          </a:custGeom>
          <a:ln w="5105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2384" y="457200"/>
            <a:ext cx="8483600" cy="49644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solidFill>
                  <a:srgbClr val="FF0000"/>
                </a:solidFill>
                <a:latin typeface="Carlito"/>
                <a:cs typeface="Carlito"/>
              </a:rPr>
              <a:t>How </a:t>
            </a:r>
            <a:r>
              <a:rPr sz="1800" spc="-15" dirty="0">
                <a:solidFill>
                  <a:srgbClr val="FF0000"/>
                </a:solidFill>
                <a:latin typeface="Carlito"/>
                <a:cs typeface="Carlito"/>
              </a:rPr>
              <a:t>to </a:t>
            </a:r>
            <a:r>
              <a:rPr sz="1800" spc="-10" dirty="0">
                <a:solidFill>
                  <a:srgbClr val="FF0000"/>
                </a:solidFill>
                <a:latin typeface="Carlito"/>
                <a:cs typeface="Carlito"/>
              </a:rPr>
              <a:t>delete </a:t>
            </a:r>
            <a:r>
              <a:rPr sz="1800" spc="-15" dirty="0">
                <a:solidFill>
                  <a:srgbClr val="FF0000"/>
                </a:solidFill>
                <a:latin typeface="Carlito"/>
                <a:cs typeface="Carlito"/>
              </a:rPr>
              <a:t>record </a:t>
            </a:r>
            <a:r>
              <a:rPr sz="1800" spc="-5" dirty="0">
                <a:solidFill>
                  <a:srgbClr val="FF0000"/>
                </a:solidFill>
                <a:latin typeface="Carlito"/>
                <a:cs typeface="Carlito"/>
              </a:rPr>
              <a:t>of </a:t>
            </a:r>
            <a:r>
              <a:rPr sz="1800" dirty="0">
                <a:solidFill>
                  <a:srgbClr val="FF0000"/>
                </a:solidFill>
                <a:latin typeface="Carlito"/>
                <a:cs typeface="Carlito"/>
              </a:rPr>
              <a:t>a </a:t>
            </a:r>
            <a:r>
              <a:rPr sz="1800" spc="-10" dirty="0">
                <a:solidFill>
                  <a:srgbClr val="FF0000"/>
                </a:solidFill>
                <a:latin typeface="Carlito"/>
                <a:cs typeface="Carlito"/>
              </a:rPr>
              <a:t>table at </a:t>
            </a:r>
            <a:r>
              <a:rPr sz="1800" dirty="0">
                <a:solidFill>
                  <a:srgbClr val="FF0000"/>
                </a:solidFill>
                <a:latin typeface="Carlito"/>
                <a:cs typeface="Carlito"/>
              </a:rPr>
              <a:t>run</a:t>
            </a:r>
            <a:r>
              <a:rPr sz="1800" spc="125" dirty="0">
                <a:solidFill>
                  <a:srgbClr val="FF0000"/>
                </a:solidFill>
                <a:latin typeface="Carlito"/>
                <a:cs typeface="Carlito"/>
              </a:rPr>
              <a:t> </a:t>
            </a:r>
            <a:r>
              <a:rPr sz="1800" dirty="0">
                <a:solidFill>
                  <a:srgbClr val="FF0000"/>
                </a:solidFill>
                <a:latin typeface="Carlito"/>
                <a:cs typeface="Carlito"/>
              </a:rPr>
              <a:t>time</a:t>
            </a:r>
            <a:endParaRPr sz="1800" dirty="0">
              <a:latin typeface="Carlito"/>
              <a:cs typeface="Carlito"/>
            </a:endParaRPr>
          </a:p>
          <a:p>
            <a:pPr marL="12700" marR="18415">
              <a:lnSpc>
                <a:spcPct val="100000"/>
              </a:lnSpc>
            </a:pPr>
            <a:r>
              <a:rPr sz="1800" dirty="0">
                <a:latin typeface="Carlito"/>
                <a:cs typeface="Carlito"/>
              </a:rPr>
              <a:t>import </a:t>
            </a:r>
            <a:r>
              <a:rPr sz="1800" spc="-10" dirty="0">
                <a:latin typeface="Carlito"/>
                <a:cs typeface="Carlito"/>
              </a:rPr>
              <a:t>mysql.connector  mydb=mysql.connector.connect(host="localhost",user="root",passwd="root",database="sc  </a:t>
            </a:r>
            <a:r>
              <a:rPr sz="1800" spc="-5" dirty="0">
                <a:latin typeface="Carlito"/>
                <a:cs typeface="Carlito"/>
              </a:rPr>
              <a:t>hool")</a:t>
            </a:r>
            <a:endParaRPr sz="1800" dirty="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800" spc="-10" dirty="0">
                <a:latin typeface="Carlito"/>
                <a:cs typeface="Carlito"/>
              </a:rPr>
              <a:t>mycursor=mydb.cursor()</a:t>
            </a:r>
            <a:endParaRPr sz="1800" dirty="0">
              <a:latin typeface="Carlito"/>
              <a:cs typeface="Carlito"/>
            </a:endParaRPr>
          </a:p>
          <a:p>
            <a:pPr marL="12700" marR="3201670">
              <a:lnSpc>
                <a:spcPct val="100000"/>
              </a:lnSpc>
            </a:pPr>
            <a:r>
              <a:rPr sz="1800" spc="-20" dirty="0">
                <a:latin typeface="Carlito"/>
                <a:cs typeface="Carlito"/>
              </a:rPr>
              <a:t>mycursor.execute("delete </a:t>
            </a:r>
            <a:r>
              <a:rPr sz="1800" spc="-10" dirty="0">
                <a:latin typeface="Carlito"/>
                <a:cs typeface="Carlito"/>
              </a:rPr>
              <a:t>from </a:t>
            </a:r>
            <a:r>
              <a:rPr sz="1800" spc="-5" dirty="0">
                <a:latin typeface="Carlito"/>
                <a:cs typeface="Carlito"/>
              </a:rPr>
              <a:t>student where </a:t>
            </a:r>
            <a:r>
              <a:rPr sz="1800" spc="-10" dirty="0">
                <a:latin typeface="Carlito"/>
                <a:cs typeface="Carlito"/>
              </a:rPr>
              <a:t>rollno=1")  mydb.commit()</a:t>
            </a:r>
            <a:endParaRPr sz="1800" dirty="0">
              <a:latin typeface="Carlito"/>
              <a:cs typeface="Carlito"/>
            </a:endParaRPr>
          </a:p>
          <a:p>
            <a:pPr marL="12700" marR="5080">
              <a:lnSpc>
                <a:spcPct val="100000"/>
              </a:lnSpc>
            </a:pPr>
            <a:r>
              <a:rPr sz="1800" dirty="0">
                <a:solidFill>
                  <a:srgbClr val="00AF50"/>
                </a:solidFill>
                <a:latin typeface="Carlito"/>
                <a:cs typeface="Carlito"/>
              </a:rPr>
              <a:t>In </a:t>
            </a:r>
            <a:r>
              <a:rPr sz="1800" spc="-5" dirty="0">
                <a:solidFill>
                  <a:srgbClr val="00AF50"/>
                </a:solidFill>
                <a:latin typeface="Carlito"/>
                <a:cs typeface="Carlito"/>
              </a:rPr>
              <a:t>above </a:t>
            </a:r>
            <a:r>
              <a:rPr sz="1800" spc="-15" dirty="0">
                <a:solidFill>
                  <a:srgbClr val="00AF50"/>
                </a:solidFill>
                <a:latin typeface="Carlito"/>
                <a:cs typeface="Carlito"/>
              </a:rPr>
              <a:t>program </a:t>
            </a:r>
            <a:r>
              <a:rPr sz="1800" spc="-5" dirty="0">
                <a:solidFill>
                  <a:srgbClr val="00AF50"/>
                </a:solidFill>
                <a:latin typeface="Carlito"/>
                <a:cs typeface="Carlito"/>
              </a:rPr>
              <a:t>delete </a:t>
            </a:r>
            <a:r>
              <a:rPr sz="1800" dirty="0">
                <a:solidFill>
                  <a:srgbClr val="00AF50"/>
                </a:solidFill>
                <a:latin typeface="Carlito"/>
                <a:cs typeface="Carlito"/>
              </a:rPr>
              <a:t>query will </a:t>
            </a:r>
            <a:r>
              <a:rPr sz="1800" spc="-10" dirty="0">
                <a:solidFill>
                  <a:srgbClr val="00AF50"/>
                </a:solidFill>
                <a:latin typeface="Carlito"/>
                <a:cs typeface="Carlito"/>
              </a:rPr>
              <a:t>delete </a:t>
            </a:r>
            <a:r>
              <a:rPr sz="1800" dirty="0">
                <a:solidFill>
                  <a:srgbClr val="00AF50"/>
                </a:solidFill>
                <a:latin typeface="Carlito"/>
                <a:cs typeface="Carlito"/>
              </a:rPr>
              <a:t>a </a:t>
            </a:r>
            <a:r>
              <a:rPr sz="1800" spc="-15" dirty="0">
                <a:solidFill>
                  <a:srgbClr val="00AF50"/>
                </a:solidFill>
                <a:latin typeface="Carlito"/>
                <a:cs typeface="Carlito"/>
              </a:rPr>
              <a:t>record </a:t>
            </a:r>
            <a:r>
              <a:rPr sz="1800" spc="-5" dirty="0">
                <a:solidFill>
                  <a:srgbClr val="00AF50"/>
                </a:solidFill>
                <a:latin typeface="Carlito"/>
                <a:cs typeface="Carlito"/>
              </a:rPr>
              <a:t>with </a:t>
            </a:r>
            <a:r>
              <a:rPr sz="1800" spc="-10" dirty="0">
                <a:solidFill>
                  <a:srgbClr val="00AF50"/>
                </a:solidFill>
                <a:latin typeface="Carlito"/>
                <a:cs typeface="Carlito"/>
              </a:rPr>
              <a:t>rollno=1.commit() </a:t>
            </a:r>
            <a:r>
              <a:rPr sz="1800" spc="-5" dirty="0">
                <a:solidFill>
                  <a:srgbClr val="00AF50"/>
                </a:solidFill>
                <a:latin typeface="Carlito"/>
                <a:cs typeface="Carlito"/>
              </a:rPr>
              <a:t>method </a:t>
            </a:r>
            <a:r>
              <a:rPr sz="1800" spc="-10" dirty="0">
                <a:solidFill>
                  <a:srgbClr val="00AF50"/>
                </a:solidFill>
                <a:latin typeface="Carlito"/>
                <a:cs typeface="Carlito"/>
              </a:rPr>
              <a:t>is  </a:t>
            </a:r>
            <a:r>
              <a:rPr sz="1800" spc="-5" dirty="0">
                <a:solidFill>
                  <a:srgbClr val="00AF50"/>
                </a:solidFill>
                <a:latin typeface="Carlito"/>
                <a:cs typeface="Carlito"/>
              </a:rPr>
              <a:t>necessary </a:t>
            </a:r>
            <a:r>
              <a:rPr sz="1800" spc="-15" dirty="0">
                <a:solidFill>
                  <a:srgbClr val="00AF50"/>
                </a:solidFill>
                <a:latin typeface="Carlito"/>
                <a:cs typeface="Carlito"/>
              </a:rPr>
              <a:t>to </a:t>
            </a:r>
            <a:r>
              <a:rPr sz="1800" spc="-5" dirty="0">
                <a:solidFill>
                  <a:srgbClr val="00AF50"/>
                </a:solidFill>
                <a:latin typeface="Carlito"/>
                <a:cs typeface="Carlito"/>
              </a:rPr>
              <a:t>call </a:t>
            </a:r>
            <a:r>
              <a:rPr sz="1800" spc="-15" dirty="0">
                <a:solidFill>
                  <a:srgbClr val="00AF50"/>
                </a:solidFill>
                <a:latin typeface="Carlito"/>
                <a:cs typeface="Carlito"/>
              </a:rPr>
              <a:t>for </a:t>
            </a:r>
            <a:r>
              <a:rPr sz="1800" spc="-10" dirty="0">
                <a:solidFill>
                  <a:srgbClr val="00AF50"/>
                </a:solidFill>
                <a:latin typeface="Carlito"/>
                <a:cs typeface="Carlito"/>
              </a:rPr>
              <a:t>database</a:t>
            </a:r>
            <a:r>
              <a:rPr sz="1800" spc="70" dirty="0">
                <a:solidFill>
                  <a:srgbClr val="00AF50"/>
                </a:solidFill>
                <a:latin typeface="Carlito"/>
                <a:cs typeface="Carlito"/>
              </a:rPr>
              <a:t> </a:t>
            </a:r>
            <a:r>
              <a:rPr sz="1800" spc="-5" dirty="0">
                <a:solidFill>
                  <a:srgbClr val="00AF50"/>
                </a:solidFill>
                <a:latin typeface="Carlito"/>
                <a:cs typeface="Carlito"/>
              </a:rPr>
              <a:t>transaction.</a:t>
            </a:r>
            <a:endParaRPr sz="1800" dirty="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1800" spc="-5" dirty="0">
                <a:solidFill>
                  <a:srgbClr val="FF0000"/>
                </a:solidFill>
                <a:latin typeface="Carlito"/>
                <a:cs typeface="Carlito"/>
              </a:rPr>
              <a:t>How </a:t>
            </a:r>
            <a:r>
              <a:rPr sz="1800" spc="-15" dirty="0">
                <a:solidFill>
                  <a:srgbClr val="FF0000"/>
                </a:solidFill>
                <a:latin typeface="Carlito"/>
                <a:cs typeface="Carlito"/>
              </a:rPr>
              <a:t>to </a:t>
            </a:r>
            <a:r>
              <a:rPr sz="1800" spc="-10" dirty="0">
                <a:solidFill>
                  <a:srgbClr val="FF0000"/>
                </a:solidFill>
                <a:latin typeface="Carlito"/>
                <a:cs typeface="Carlito"/>
              </a:rPr>
              <a:t>update </a:t>
            </a:r>
            <a:r>
              <a:rPr sz="1800" spc="-15" dirty="0">
                <a:solidFill>
                  <a:srgbClr val="FF0000"/>
                </a:solidFill>
                <a:latin typeface="Carlito"/>
                <a:cs typeface="Carlito"/>
              </a:rPr>
              <a:t>record </a:t>
            </a:r>
            <a:r>
              <a:rPr sz="1800" spc="-5" dirty="0">
                <a:solidFill>
                  <a:srgbClr val="FF0000"/>
                </a:solidFill>
                <a:latin typeface="Carlito"/>
                <a:cs typeface="Carlito"/>
              </a:rPr>
              <a:t>of </a:t>
            </a:r>
            <a:r>
              <a:rPr sz="1800" dirty="0">
                <a:solidFill>
                  <a:srgbClr val="FF0000"/>
                </a:solidFill>
                <a:latin typeface="Carlito"/>
                <a:cs typeface="Carlito"/>
              </a:rPr>
              <a:t>a </a:t>
            </a:r>
            <a:r>
              <a:rPr sz="1800" spc="-10" dirty="0">
                <a:solidFill>
                  <a:srgbClr val="FF0000"/>
                </a:solidFill>
                <a:latin typeface="Carlito"/>
                <a:cs typeface="Carlito"/>
              </a:rPr>
              <a:t>table at </a:t>
            </a:r>
            <a:r>
              <a:rPr sz="1800" dirty="0">
                <a:solidFill>
                  <a:srgbClr val="FF0000"/>
                </a:solidFill>
                <a:latin typeface="Carlito"/>
                <a:cs typeface="Carlito"/>
              </a:rPr>
              <a:t>run</a:t>
            </a:r>
            <a:r>
              <a:rPr sz="1800" spc="135" dirty="0">
                <a:solidFill>
                  <a:srgbClr val="FF0000"/>
                </a:solidFill>
                <a:latin typeface="Carlito"/>
                <a:cs typeface="Carlito"/>
              </a:rPr>
              <a:t> </a:t>
            </a:r>
            <a:r>
              <a:rPr sz="1800" dirty="0">
                <a:solidFill>
                  <a:srgbClr val="FF0000"/>
                </a:solidFill>
                <a:latin typeface="Carlito"/>
                <a:cs typeface="Carlito"/>
              </a:rPr>
              <a:t>time</a:t>
            </a:r>
            <a:endParaRPr sz="1800" dirty="0">
              <a:latin typeface="Carlito"/>
              <a:cs typeface="Carlito"/>
            </a:endParaRPr>
          </a:p>
          <a:p>
            <a:pPr marL="12700" marR="18415">
              <a:lnSpc>
                <a:spcPct val="100000"/>
              </a:lnSpc>
            </a:pPr>
            <a:r>
              <a:rPr sz="1800" dirty="0">
                <a:latin typeface="Carlito"/>
                <a:cs typeface="Carlito"/>
              </a:rPr>
              <a:t>import </a:t>
            </a:r>
            <a:r>
              <a:rPr sz="1800" spc="-10" dirty="0">
                <a:latin typeface="Carlito"/>
                <a:cs typeface="Carlito"/>
              </a:rPr>
              <a:t>mysql.connector  mydb=mysql.connector.connect(host="localhost",user="root",passwd="root",database="sc  </a:t>
            </a:r>
            <a:r>
              <a:rPr sz="1800" spc="-5" dirty="0">
                <a:latin typeface="Carlito"/>
                <a:cs typeface="Carlito"/>
              </a:rPr>
              <a:t>hool")</a:t>
            </a:r>
            <a:endParaRPr sz="1800" dirty="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1800" spc="-10" dirty="0">
                <a:latin typeface="Carlito"/>
                <a:cs typeface="Carlito"/>
              </a:rPr>
              <a:t>mycursor=mydb.cursor()</a:t>
            </a:r>
            <a:endParaRPr sz="1800" dirty="0">
              <a:latin typeface="Carlito"/>
              <a:cs typeface="Carlito"/>
            </a:endParaRPr>
          </a:p>
          <a:p>
            <a:pPr marL="12700" marR="2343150">
              <a:lnSpc>
                <a:spcPct val="100000"/>
              </a:lnSpc>
            </a:pPr>
            <a:r>
              <a:rPr sz="1800" spc="-20" dirty="0">
                <a:latin typeface="Carlito"/>
                <a:cs typeface="Carlito"/>
              </a:rPr>
              <a:t>mycursor.execute("update </a:t>
            </a:r>
            <a:r>
              <a:rPr sz="1800" spc="-5" dirty="0">
                <a:latin typeface="Carlito"/>
                <a:cs typeface="Carlito"/>
              </a:rPr>
              <a:t>student </a:t>
            </a:r>
            <a:r>
              <a:rPr sz="1800" spc="-10" dirty="0">
                <a:latin typeface="Carlito"/>
                <a:cs typeface="Carlito"/>
              </a:rPr>
              <a:t>set </a:t>
            </a:r>
            <a:r>
              <a:rPr sz="1800" spc="-5" dirty="0">
                <a:latin typeface="Carlito"/>
                <a:cs typeface="Carlito"/>
              </a:rPr>
              <a:t>marks=99 where </a:t>
            </a:r>
            <a:r>
              <a:rPr sz="1800" spc="-10" dirty="0">
                <a:latin typeface="Carlito"/>
                <a:cs typeface="Carlito"/>
              </a:rPr>
              <a:t>rollno=2")  mydb.commit()</a:t>
            </a:r>
            <a:endParaRPr sz="1800" dirty="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1800" dirty="0">
                <a:solidFill>
                  <a:srgbClr val="00AF50"/>
                </a:solidFill>
                <a:latin typeface="Carlito"/>
                <a:cs typeface="Carlito"/>
              </a:rPr>
              <a:t>In </a:t>
            </a:r>
            <a:r>
              <a:rPr sz="1800" spc="-5" dirty="0">
                <a:solidFill>
                  <a:srgbClr val="00AF50"/>
                </a:solidFill>
                <a:latin typeface="Carlito"/>
                <a:cs typeface="Carlito"/>
              </a:rPr>
              <a:t>above </a:t>
            </a:r>
            <a:r>
              <a:rPr sz="1800" spc="-15" dirty="0">
                <a:solidFill>
                  <a:srgbClr val="00AF50"/>
                </a:solidFill>
                <a:latin typeface="Carlito"/>
                <a:cs typeface="Carlito"/>
              </a:rPr>
              <a:t>program </a:t>
            </a:r>
            <a:r>
              <a:rPr sz="1800" spc="-10" dirty="0">
                <a:solidFill>
                  <a:srgbClr val="00AF50"/>
                </a:solidFill>
                <a:latin typeface="Carlito"/>
                <a:cs typeface="Carlito"/>
              </a:rPr>
              <a:t>update </a:t>
            </a:r>
            <a:r>
              <a:rPr sz="1800" dirty="0">
                <a:solidFill>
                  <a:srgbClr val="00AF50"/>
                </a:solidFill>
                <a:latin typeface="Carlito"/>
                <a:cs typeface="Carlito"/>
              </a:rPr>
              <a:t>query </a:t>
            </a:r>
            <a:r>
              <a:rPr sz="1800" spc="-10" dirty="0">
                <a:solidFill>
                  <a:srgbClr val="00AF50"/>
                </a:solidFill>
                <a:latin typeface="Carlito"/>
                <a:cs typeface="Carlito"/>
              </a:rPr>
              <a:t>update </a:t>
            </a:r>
            <a:r>
              <a:rPr sz="1800" dirty="0">
                <a:solidFill>
                  <a:srgbClr val="00AF50"/>
                </a:solidFill>
                <a:latin typeface="Carlito"/>
                <a:cs typeface="Carlito"/>
              </a:rPr>
              <a:t>the </a:t>
            </a:r>
            <a:r>
              <a:rPr sz="1800" spc="-5" dirty="0">
                <a:solidFill>
                  <a:srgbClr val="00AF50"/>
                </a:solidFill>
                <a:latin typeface="Carlito"/>
                <a:cs typeface="Carlito"/>
              </a:rPr>
              <a:t>marks with 99 of</a:t>
            </a:r>
            <a:r>
              <a:rPr sz="1800" spc="120" dirty="0">
                <a:solidFill>
                  <a:srgbClr val="00AF50"/>
                </a:solidFill>
                <a:latin typeface="Carlito"/>
                <a:cs typeface="Carlito"/>
              </a:rPr>
              <a:t> </a:t>
            </a:r>
            <a:r>
              <a:rPr sz="1800" spc="-10" dirty="0">
                <a:solidFill>
                  <a:srgbClr val="00AF50"/>
                </a:solidFill>
                <a:latin typeface="Carlito"/>
                <a:cs typeface="Carlito"/>
              </a:rPr>
              <a:t>rollno=2</a:t>
            </a:r>
            <a:endParaRPr sz="1800" dirty="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1800" spc="-5" dirty="0">
                <a:solidFill>
                  <a:srgbClr val="C00000"/>
                </a:solidFill>
                <a:latin typeface="Carlito"/>
                <a:cs typeface="Carlito"/>
              </a:rPr>
              <a:t>Students</a:t>
            </a:r>
            <a:r>
              <a:rPr sz="1800" spc="275" dirty="0">
                <a:solidFill>
                  <a:srgbClr val="C00000"/>
                </a:solidFill>
                <a:latin typeface="Carlito"/>
                <a:cs typeface="Carlito"/>
              </a:rPr>
              <a:t> </a:t>
            </a:r>
            <a:r>
              <a:rPr sz="1800" spc="-10" dirty="0">
                <a:solidFill>
                  <a:srgbClr val="C00000"/>
                </a:solidFill>
                <a:latin typeface="Carlito"/>
                <a:cs typeface="Carlito"/>
              </a:rPr>
              <a:t>are</a:t>
            </a:r>
            <a:r>
              <a:rPr sz="1800" spc="275" dirty="0">
                <a:solidFill>
                  <a:srgbClr val="C00000"/>
                </a:solidFill>
                <a:latin typeface="Carlito"/>
                <a:cs typeface="Carlito"/>
              </a:rPr>
              <a:t> </a:t>
            </a:r>
            <a:r>
              <a:rPr sz="1800" spc="-5" dirty="0">
                <a:solidFill>
                  <a:srgbClr val="C00000"/>
                </a:solidFill>
                <a:latin typeface="Carlito"/>
                <a:cs typeface="Carlito"/>
              </a:rPr>
              <a:t>advised</a:t>
            </a:r>
            <a:r>
              <a:rPr sz="1800" spc="290" dirty="0">
                <a:solidFill>
                  <a:srgbClr val="C00000"/>
                </a:solidFill>
                <a:latin typeface="Carlito"/>
                <a:cs typeface="Carlito"/>
              </a:rPr>
              <a:t> </a:t>
            </a:r>
            <a:r>
              <a:rPr sz="1800" spc="-10" dirty="0">
                <a:solidFill>
                  <a:srgbClr val="C00000"/>
                </a:solidFill>
                <a:latin typeface="Carlito"/>
                <a:cs typeface="Carlito"/>
              </a:rPr>
              <a:t>to</a:t>
            </a:r>
            <a:r>
              <a:rPr sz="1800" spc="275" dirty="0">
                <a:solidFill>
                  <a:srgbClr val="C00000"/>
                </a:solidFill>
                <a:latin typeface="Carlito"/>
                <a:cs typeface="Carlito"/>
              </a:rPr>
              <a:t> </a:t>
            </a:r>
            <a:r>
              <a:rPr sz="1800" spc="-5" dirty="0">
                <a:solidFill>
                  <a:srgbClr val="C00000"/>
                </a:solidFill>
                <a:latin typeface="Carlito"/>
                <a:cs typeface="Carlito"/>
              </a:rPr>
              <a:t>develop</a:t>
            </a:r>
            <a:r>
              <a:rPr sz="1800" spc="285" dirty="0">
                <a:solidFill>
                  <a:srgbClr val="C00000"/>
                </a:solidFill>
                <a:latin typeface="Carlito"/>
                <a:cs typeface="Carlito"/>
              </a:rPr>
              <a:t> </a:t>
            </a:r>
            <a:r>
              <a:rPr sz="1800" dirty="0">
                <a:solidFill>
                  <a:srgbClr val="C00000"/>
                </a:solidFill>
                <a:latin typeface="Carlito"/>
                <a:cs typeface="Carlito"/>
              </a:rPr>
              <a:t>menu</a:t>
            </a:r>
            <a:r>
              <a:rPr sz="1800" spc="285" dirty="0">
                <a:solidFill>
                  <a:srgbClr val="C00000"/>
                </a:solidFill>
                <a:latin typeface="Carlito"/>
                <a:cs typeface="Carlito"/>
              </a:rPr>
              <a:t> </a:t>
            </a:r>
            <a:r>
              <a:rPr sz="1800" spc="-5" dirty="0">
                <a:solidFill>
                  <a:srgbClr val="C00000"/>
                </a:solidFill>
                <a:latin typeface="Carlito"/>
                <a:cs typeface="Carlito"/>
              </a:rPr>
              <a:t>driven</a:t>
            </a:r>
            <a:r>
              <a:rPr sz="1800" spc="280" dirty="0">
                <a:solidFill>
                  <a:srgbClr val="C00000"/>
                </a:solidFill>
                <a:latin typeface="Carlito"/>
                <a:cs typeface="Carlito"/>
              </a:rPr>
              <a:t> </a:t>
            </a:r>
            <a:r>
              <a:rPr sz="1800" spc="-15" dirty="0">
                <a:solidFill>
                  <a:srgbClr val="C00000"/>
                </a:solidFill>
                <a:latin typeface="Carlito"/>
                <a:cs typeface="Carlito"/>
              </a:rPr>
              <a:t>program</a:t>
            </a:r>
            <a:r>
              <a:rPr sz="1800" spc="280" dirty="0">
                <a:solidFill>
                  <a:srgbClr val="C00000"/>
                </a:solidFill>
                <a:latin typeface="Carlito"/>
                <a:cs typeface="Carlito"/>
              </a:rPr>
              <a:t> </a:t>
            </a:r>
            <a:r>
              <a:rPr sz="1800" spc="-5" dirty="0">
                <a:solidFill>
                  <a:srgbClr val="C00000"/>
                </a:solidFill>
                <a:latin typeface="Carlito"/>
                <a:cs typeface="Carlito"/>
              </a:rPr>
              <a:t>using</a:t>
            </a:r>
            <a:r>
              <a:rPr sz="1800" spc="280" dirty="0">
                <a:solidFill>
                  <a:srgbClr val="C00000"/>
                </a:solidFill>
                <a:latin typeface="Carlito"/>
                <a:cs typeface="Carlito"/>
              </a:rPr>
              <a:t> </a:t>
            </a:r>
            <a:r>
              <a:rPr sz="1800" spc="-5" dirty="0">
                <a:solidFill>
                  <a:srgbClr val="C00000"/>
                </a:solidFill>
                <a:latin typeface="Carlito"/>
                <a:cs typeface="Carlito"/>
              </a:rPr>
              <a:t>above</a:t>
            </a:r>
            <a:r>
              <a:rPr sz="1800" spc="285" dirty="0">
                <a:solidFill>
                  <a:srgbClr val="C00000"/>
                </a:solidFill>
                <a:latin typeface="Carlito"/>
                <a:cs typeface="Carlito"/>
              </a:rPr>
              <a:t> </a:t>
            </a:r>
            <a:r>
              <a:rPr sz="1800" spc="-5" dirty="0">
                <a:solidFill>
                  <a:srgbClr val="C00000"/>
                </a:solidFill>
                <a:latin typeface="Carlito"/>
                <a:cs typeface="Carlito"/>
              </a:rPr>
              <a:t>concepts</a:t>
            </a:r>
            <a:r>
              <a:rPr sz="1800" spc="280" dirty="0">
                <a:solidFill>
                  <a:srgbClr val="C00000"/>
                </a:solidFill>
                <a:latin typeface="Carlito"/>
                <a:cs typeface="Carlito"/>
              </a:rPr>
              <a:t> </a:t>
            </a:r>
            <a:r>
              <a:rPr sz="1800" spc="-15" dirty="0">
                <a:solidFill>
                  <a:srgbClr val="C00000"/>
                </a:solidFill>
                <a:latin typeface="Carlito"/>
                <a:cs typeface="Carlito"/>
              </a:rPr>
              <a:t>for</a:t>
            </a:r>
            <a:r>
              <a:rPr sz="1800" spc="280" dirty="0">
                <a:solidFill>
                  <a:srgbClr val="C00000"/>
                </a:solidFill>
                <a:latin typeface="Carlito"/>
                <a:cs typeface="Carlito"/>
              </a:rPr>
              <a:t> </a:t>
            </a:r>
            <a:r>
              <a:rPr sz="1800" spc="-15" dirty="0">
                <a:solidFill>
                  <a:srgbClr val="C00000"/>
                </a:solidFill>
                <a:latin typeface="Carlito"/>
                <a:cs typeface="Carlito"/>
              </a:rPr>
              <a:t>better</a:t>
            </a:r>
            <a:endParaRPr sz="1800" dirty="0">
              <a:latin typeface="Carlito"/>
              <a:cs typeface="Carlito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5488304" y="968121"/>
            <a:ext cx="3227070" cy="2540"/>
          </a:xfrm>
          <a:custGeom>
            <a:avLst/>
            <a:gdLst/>
            <a:ahLst/>
            <a:cxnLst/>
            <a:rect l="l" t="t" r="r" b="b"/>
            <a:pathLst>
              <a:path w="3227070" h="2540">
                <a:moveTo>
                  <a:pt x="0" y="2031"/>
                </a:moveTo>
                <a:lnTo>
                  <a:pt x="3227070" y="0"/>
                </a:lnTo>
              </a:path>
            </a:pathLst>
          </a:custGeom>
          <a:ln w="5105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838200" y="5421630"/>
            <a:ext cx="5549900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sz="1800" spc="-10" dirty="0">
                <a:solidFill>
                  <a:srgbClr val="C00000"/>
                </a:solidFill>
                <a:latin typeface="Carlito"/>
                <a:cs typeface="Carlito"/>
              </a:rPr>
              <a:t>understating </a:t>
            </a:r>
            <a:r>
              <a:rPr sz="1800" spc="-5" dirty="0">
                <a:solidFill>
                  <a:srgbClr val="C00000"/>
                </a:solidFill>
                <a:latin typeface="Carlito"/>
                <a:cs typeface="Carlito"/>
              </a:rPr>
              <a:t>of </a:t>
            </a:r>
            <a:r>
              <a:rPr sz="1800" dirty="0">
                <a:solidFill>
                  <a:srgbClr val="C00000"/>
                </a:solidFill>
                <a:latin typeface="Carlito"/>
                <a:cs typeface="Carlito"/>
              </a:rPr>
              <a:t>python </a:t>
            </a:r>
            <a:r>
              <a:rPr sz="1800" spc="-15" dirty="0">
                <a:solidFill>
                  <a:srgbClr val="C00000"/>
                </a:solidFill>
                <a:latin typeface="Carlito"/>
                <a:cs typeface="Carlito"/>
              </a:rPr>
              <a:t>mysql </a:t>
            </a:r>
            <a:r>
              <a:rPr sz="1800" spc="-10" dirty="0">
                <a:solidFill>
                  <a:srgbClr val="C00000"/>
                </a:solidFill>
                <a:latin typeface="Carlito"/>
                <a:cs typeface="Carlito"/>
              </a:rPr>
              <a:t>database</a:t>
            </a:r>
            <a:r>
              <a:rPr sz="1800" spc="65" dirty="0">
                <a:solidFill>
                  <a:srgbClr val="C00000"/>
                </a:solidFill>
                <a:latin typeface="Carlito"/>
                <a:cs typeface="Carlito"/>
              </a:rPr>
              <a:t> </a:t>
            </a:r>
            <a:r>
              <a:rPr sz="1800" spc="-10" dirty="0">
                <a:solidFill>
                  <a:srgbClr val="C00000"/>
                </a:solidFill>
                <a:latin typeface="Carlito"/>
                <a:cs typeface="Carlito"/>
              </a:rPr>
              <a:t>interface</a:t>
            </a:r>
            <a:r>
              <a:rPr sz="1800" spc="-10" dirty="0" smtClean="0">
                <a:solidFill>
                  <a:srgbClr val="C00000"/>
                </a:solidFill>
                <a:latin typeface="Carlito"/>
                <a:cs typeface="Carlito"/>
              </a:rPr>
              <a:t>.</a:t>
            </a:r>
            <a:endParaRPr sz="1800" dirty="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23735" y="589343"/>
            <a:ext cx="8482330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5" dirty="0">
                <a:solidFill>
                  <a:srgbClr val="FF0000"/>
                </a:solidFill>
                <a:latin typeface="Carlito"/>
                <a:cs typeface="Carlito"/>
              </a:rPr>
              <a:t>Why </a:t>
            </a:r>
            <a:r>
              <a:rPr sz="2400" dirty="0">
                <a:solidFill>
                  <a:srgbClr val="FF0000"/>
                </a:solidFill>
                <a:latin typeface="Carlito"/>
                <a:cs typeface="Carlito"/>
              </a:rPr>
              <a:t>choose Python </a:t>
            </a:r>
            <a:r>
              <a:rPr sz="2400" spc="-20" dirty="0">
                <a:solidFill>
                  <a:srgbClr val="FF0000"/>
                </a:solidFill>
                <a:latin typeface="Carlito"/>
                <a:cs typeface="Carlito"/>
              </a:rPr>
              <a:t>for </a:t>
            </a:r>
            <a:r>
              <a:rPr sz="2400" spc="-10" dirty="0">
                <a:solidFill>
                  <a:srgbClr val="FF0000"/>
                </a:solidFill>
                <a:latin typeface="Carlito"/>
                <a:cs typeface="Carlito"/>
              </a:rPr>
              <a:t>database</a:t>
            </a:r>
            <a:r>
              <a:rPr sz="2400" spc="-5" dirty="0">
                <a:solidFill>
                  <a:srgbClr val="FF0000"/>
                </a:solidFill>
                <a:latin typeface="Carlito"/>
                <a:cs typeface="Carlito"/>
              </a:rPr>
              <a:t> </a:t>
            </a:r>
            <a:r>
              <a:rPr sz="2400" spc="-10" dirty="0">
                <a:solidFill>
                  <a:srgbClr val="FF0000"/>
                </a:solidFill>
                <a:latin typeface="Carlito"/>
                <a:cs typeface="Carlito"/>
              </a:rPr>
              <a:t>programming</a:t>
            </a:r>
            <a:endParaRPr sz="2400" dirty="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tabLst>
                <a:tab pos="1462405" algn="l"/>
                <a:tab pos="2127250" algn="l"/>
                <a:tab pos="2806065" algn="l"/>
                <a:tab pos="3910965" algn="l"/>
                <a:tab pos="4435475" algn="l"/>
                <a:tab pos="5581015" algn="l"/>
                <a:tab pos="6725920" algn="l"/>
                <a:tab pos="7343775" algn="l"/>
              </a:tabLst>
            </a:pPr>
            <a:r>
              <a:rPr sz="2400" spc="-35" dirty="0">
                <a:solidFill>
                  <a:srgbClr val="00AF50"/>
                </a:solidFill>
                <a:latin typeface="Carlito"/>
                <a:cs typeface="Carlito"/>
              </a:rPr>
              <a:t>F</a:t>
            </a:r>
            <a:r>
              <a:rPr sz="2400" spc="-5" dirty="0">
                <a:solidFill>
                  <a:srgbClr val="00AF50"/>
                </a:solidFill>
                <a:latin typeface="Carlito"/>
                <a:cs typeface="Carlito"/>
              </a:rPr>
              <a:t>oll</a:t>
            </a:r>
            <a:r>
              <a:rPr sz="2400" spc="-25" dirty="0">
                <a:solidFill>
                  <a:srgbClr val="00AF50"/>
                </a:solidFill>
                <a:latin typeface="Carlito"/>
                <a:cs typeface="Carlito"/>
              </a:rPr>
              <a:t>o</a:t>
            </a:r>
            <a:r>
              <a:rPr sz="2400" dirty="0">
                <a:solidFill>
                  <a:srgbClr val="00AF50"/>
                </a:solidFill>
                <a:latin typeface="Carlito"/>
                <a:cs typeface="Carlito"/>
              </a:rPr>
              <a:t>wing	a</a:t>
            </a:r>
            <a:r>
              <a:rPr sz="2400" spc="-35" dirty="0">
                <a:solidFill>
                  <a:srgbClr val="00AF50"/>
                </a:solidFill>
                <a:latin typeface="Carlito"/>
                <a:cs typeface="Carlito"/>
              </a:rPr>
              <a:t>r</a:t>
            </a:r>
            <a:r>
              <a:rPr sz="2400" dirty="0">
                <a:solidFill>
                  <a:srgbClr val="00AF50"/>
                </a:solidFill>
                <a:latin typeface="Carlito"/>
                <a:cs typeface="Carlito"/>
              </a:rPr>
              <a:t>e	</a:t>
            </a:r>
            <a:r>
              <a:rPr sz="2400" spc="-5" dirty="0">
                <a:solidFill>
                  <a:srgbClr val="00AF50"/>
                </a:solidFill>
                <a:latin typeface="Carlito"/>
                <a:cs typeface="Carlito"/>
              </a:rPr>
              <a:t>th</a:t>
            </a:r>
            <a:r>
              <a:rPr sz="2400" dirty="0">
                <a:solidFill>
                  <a:srgbClr val="00AF50"/>
                </a:solidFill>
                <a:latin typeface="Carlito"/>
                <a:cs typeface="Carlito"/>
              </a:rPr>
              <a:t>e	</a:t>
            </a:r>
            <a:r>
              <a:rPr sz="2400" spc="-35" dirty="0">
                <a:solidFill>
                  <a:srgbClr val="00AF50"/>
                </a:solidFill>
                <a:latin typeface="Carlito"/>
                <a:cs typeface="Carlito"/>
              </a:rPr>
              <a:t>r</a:t>
            </a:r>
            <a:r>
              <a:rPr sz="2400" dirty="0">
                <a:solidFill>
                  <a:srgbClr val="00AF50"/>
                </a:solidFill>
                <a:latin typeface="Carlito"/>
                <a:cs typeface="Carlito"/>
              </a:rPr>
              <a:t>eason	</a:t>
            </a:r>
            <a:r>
              <a:rPr sz="2400" spc="-25" dirty="0">
                <a:solidFill>
                  <a:srgbClr val="00AF50"/>
                </a:solidFill>
                <a:latin typeface="Carlito"/>
                <a:cs typeface="Carlito"/>
              </a:rPr>
              <a:t>t</a:t>
            </a:r>
            <a:r>
              <a:rPr sz="2400" dirty="0">
                <a:solidFill>
                  <a:srgbClr val="00AF50"/>
                </a:solidFill>
                <a:latin typeface="Carlito"/>
                <a:cs typeface="Carlito"/>
              </a:rPr>
              <a:t>o	</a:t>
            </a:r>
            <a:r>
              <a:rPr sz="2400" spc="-10" dirty="0">
                <a:solidFill>
                  <a:srgbClr val="00AF50"/>
                </a:solidFill>
                <a:latin typeface="Carlito"/>
                <a:cs typeface="Carlito"/>
              </a:rPr>
              <a:t>c</a:t>
            </a:r>
            <a:r>
              <a:rPr sz="2400" spc="-5" dirty="0">
                <a:solidFill>
                  <a:srgbClr val="00AF50"/>
                </a:solidFill>
                <a:latin typeface="Carlito"/>
                <a:cs typeface="Carlito"/>
              </a:rPr>
              <a:t>hoos</a:t>
            </a:r>
            <a:r>
              <a:rPr sz="2400" dirty="0">
                <a:solidFill>
                  <a:srgbClr val="00AF50"/>
                </a:solidFill>
                <a:latin typeface="Carlito"/>
                <a:cs typeface="Carlito"/>
              </a:rPr>
              <a:t>e	</a:t>
            </a:r>
            <a:r>
              <a:rPr sz="2400" spc="-15" dirty="0">
                <a:solidFill>
                  <a:srgbClr val="00AF50"/>
                </a:solidFill>
                <a:latin typeface="Carlito"/>
                <a:cs typeface="Carlito"/>
              </a:rPr>
              <a:t>p</a:t>
            </a:r>
            <a:r>
              <a:rPr sz="2400" spc="5" dirty="0">
                <a:solidFill>
                  <a:srgbClr val="00AF50"/>
                </a:solidFill>
                <a:latin typeface="Carlito"/>
                <a:cs typeface="Carlito"/>
              </a:rPr>
              <a:t>y</a:t>
            </a:r>
            <a:r>
              <a:rPr sz="2400" dirty="0">
                <a:solidFill>
                  <a:srgbClr val="00AF50"/>
                </a:solidFill>
                <a:latin typeface="Carlito"/>
                <a:cs typeface="Carlito"/>
              </a:rPr>
              <a:t>thon	</a:t>
            </a:r>
            <a:r>
              <a:rPr sz="2400" spc="-50" dirty="0" smtClean="0">
                <a:solidFill>
                  <a:srgbClr val="00AF50"/>
                </a:solidFill>
                <a:latin typeface="Carlito"/>
                <a:cs typeface="Carlito"/>
              </a:rPr>
              <a:t>f</a:t>
            </a:r>
            <a:r>
              <a:rPr sz="2400" spc="-5" dirty="0" smtClean="0">
                <a:solidFill>
                  <a:srgbClr val="00AF50"/>
                </a:solidFill>
                <a:latin typeface="Carlito"/>
                <a:cs typeface="Carlito"/>
              </a:rPr>
              <a:t>o</a:t>
            </a:r>
            <a:r>
              <a:rPr sz="2400" dirty="0" smtClean="0">
                <a:solidFill>
                  <a:srgbClr val="00AF50"/>
                </a:solidFill>
                <a:latin typeface="Carlito"/>
                <a:cs typeface="Carlito"/>
              </a:rPr>
              <a:t>r</a:t>
            </a:r>
            <a:r>
              <a:rPr lang="en-US" sz="2400" dirty="0" smtClean="0">
                <a:solidFill>
                  <a:srgbClr val="00AF50"/>
                </a:solidFill>
                <a:latin typeface="Carlito"/>
                <a:cs typeface="Carlito"/>
              </a:rPr>
              <a:t> </a:t>
            </a:r>
            <a:r>
              <a:rPr sz="2400" spc="-5" dirty="0" smtClean="0">
                <a:solidFill>
                  <a:srgbClr val="00AF50"/>
                </a:solidFill>
                <a:latin typeface="Carlito"/>
                <a:cs typeface="Carlito"/>
              </a:rPr>
              <a:t>d</a:t>
            </a:r>
            <a:r>
              <a:rPr sz="2400" spc="-20" dirty="0" smtClean="0">
                <a:solidFill>
                  <a:srgbClr val="00AF50"/>
                </a:solidFill>
                <a:latin typeface="Carlito"/>
                <a:cs typeface="Carlito"/>
              </a:rPr>
              <a:t>a</a:t>
            </a:r>
            <a:r>
              <a:rPr sz="2400" spc="-35" dirty="0" smtClean="0">
                <a:solidFill>
                  <a:srgbClr val="00AF50"/>
                </a:solidFill>
                <a:latin typeface="Carlito"/>
                <a:cs typeface="Carlito"/>
              </a:rPr>
              <a:t>t</a:t>
            </a:r>
            <a:r>
              <a:rPr sz="2400" dirty="0" smtClean="0">
                <a:solidFill>
                  <a:srgbClr val="00AF50"/>
                </a:solidFill>
                <a:latin typeface="Carlito"/>
                <a:cs typeface="Carlito"/>
              </a:rPr>
              <a:t>aba</a:t>
            </a:r>
            <a:r>
              <a:rPr sz="2400" spc="-10" dirty="0" smtClean="0">
                <a:solidFill>
                  <a:srgbClr val="00AF50"/>
                </a:solidFill>
                <a:latin typeface="Carlito"/>
                <a:cs typeface="Carlito"/>
              </a:rPr>
              <a:t>s</a:t>
            </a:r>
            <a:r>
              <a:rPr sz="2400" dirty="0" smtClean="0">
                <a:solidFill>
                  <a:srgbClr val="00AF50"/>
                </a:solidFill>
                <a:latin typeface="Carlito"/>
                <a:cs typeface="Carlito"/>
              </a:rPr>
              <a:t>e</a:t>
            </a:r>
            <a:endParaRPr sz="2400" dirty="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23418" y="1346898"/>
            <a:ext cx="8481694" cy="51962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•"/>
              <a:tabLst>
                <a:tab pos="880744" algn="l"/>
                <a:tab pos="2105025" algn="l"/>
                <a:tab pos="2781300" algn="l"/>
                <a:tab pos="3697604" algn="l"/>
                <a:tab pos="5157470" algn="l"/>
                <a:tab pos="5626735" algn="l"/>
              </a:tabLst>
            </a:pPr>
            <a:r>
              <a:rPr lang="en-US" sz="2800" dirty="0" smtClean="0">
                <a:solidFill>
                  <a:srgbClr val="00AF50"/>
                </a:solidFill>
                <a:latin typeface="Carlito"/>
                <a:cs typeface="Carlito"/>
              </a:rPr>
              <a:t>Programming </a:t>
            </a:r>
            <a:r>
              <a:rPr sz="2800" dirty="0" smtClean="0">
                <a:solidFill>
                  <a:srgbClr val="00AF50"/>
                </a:solidFill>
                <a:latin typeface="Carlito"/>
                <a:cs typeface="Carlito"/>
              </a:rPr>
              <a:t>mo</a:t>
            </a:r>
            <a:r>
              <a:rPr sz="2800" spc="-40" dirty="0" smtClean="0">
                <a:solidFill>
                  <a:srgbClr val="00AF50"/>
                </a:solidFill>
                <a:latin typeface="Carlito"/>
                <a:cs typeface="Carlito"/>
              </a:rPr>
              <a:t>r</a:t>
            </a:r>
            <a:r>
              <a:rPr sz="2800" dirty="0" smtClean="0">
                <a:solidFill>
                  <a:srgbClr val="00AF50"/>
                </a:solidFill>
                <a:latin typeface="Carlito"/>
                <a:cs typeface="Carlito"/>
              </a:rPr>
              <a:t>e</a:t>
            </a:r>
            <a:r>
              <a:rPr lang="en-US" sz="2800" dirty="0">
                <a:solidFill>
                  <a:srgbClr val="00AF50"/>
                </a:solidFill>
                <a:latin typeface="Carlito"/>
                <a:cs typeface="Carlito"/>
              </a:rPr>
              <a:t> </a:t>
            </a:r>
            <a:r>
              <a:rPr sz="2800" spc="-20" dirty="0" smtClean="0">
                <a:solidFill>
                  <a:srgbClr val="00AF50"/>
                </a:solidFill>
                <a:latin typeface="Carlito"/>
                <a:cs typeface="Carlito"/>
              </a:rPr>
              <a:t>ef</a:t>
            </a:r>
            <a:r>
              <a:rPr sz="2800" spc="-5" dirty="0" smtClean="0">
                <a:solidFill>
                  <a:srgbClr val="00AF50"/>
                </a:solidFill>
                <a:latin typeface="Carlito"/>
                <a:cs typeface="Carlito"/>
              </a:rPr>
              <a:t>ficie</a:t>
            </a:r>
            <a:r>
              <a:rPr sz="2800" spc="-15" dirty="0" smtClean="0">
                <a:solidFill>
                  <a:srgbClr val="00AF50"/>
                </a:solidFill>
                <a:latin typeface="Carlito"/>
                <a:cs typeface="Carlito"/>
              </a:rPr>
              <a:t>n</a:t>
            </a:r>
            <a:r>
              <a:rPr sz="2800" dirty="0" smtClean="0">
                <a:solidFill>
                  <a:srgbClr val="00AF50"/>
                </a:solidFill>
                <a:latin typeface="Carlito"/>
                <a:cs typeface="Carlito"/>
              </a:rPr>
              <a:t>t</a:t>
            </a:r>
            <a:r>
              <a:rPr lang="en-US" sz="2800" dirty="0" smtClean="0">
                <a:solidFill>
                  <a:srgbClr val="00AF50"/>
                </a:solidFill>
                <a:latin typeface="Carlito"/>
                <a:cs typeface="Carlito"/>
              </a:rPr>
              <a:t> </a:t>
            </a:r>
            <a:r>
              <a:rPr sz="2800" dirty="0" smtClean="0">
                <a:solidFill>
                  <a:srgbClr val="00AF50"/>
                </a:solidFill>
                <a:latin typeface="Carlito"/>
                <a:cs typeface="Carlito"/>
              </a:rPr>
              <a:t>and</a:t>
            </a:r>
            <a:r>
              <a:rPr lang="en-US" sz="2800" dirty="0">
                <a:solidFill>
                  <a:srgbClr val="00AF50"/>
                </a:solidFill>
                <a:latin typeface="Carlito"/>
                <a:cs typeface="Carlito"/>
              </a:rPr>
              <a:t> </a:t>
            </a:r>
            <a:r>
              <a:rPr lang="en-US" sz="2800" dirty="0" smtClean="0">
                <a:solidFill>
                  <a:srgbClr val="00AF50"/>
                </a:solidFill>
                <a:latin typeface="Carlito"/>
                <a:cs typeface="Carlito"/>
              </a:rPr>
              <a:t> </a:t>
            </a:r>
            <a:r>
              <a:rPr sz="2800" spc="-50" dirty="0" smtClean="0">
                <a:solidFill>
                  <a:srgbClr val="00AF50"/>
                </a:solidFill>
                <a:latin typeface="Carlito"/>
                <a:cs typeface="Carlito"/>
              </a:rPr>
              <a:t>f</a:t>
            </a:r>
            <a:r>
              <a:rPr sz="2800" dirty="0" smtClean="0">
                <a:solidFill>
                  <a:srgbClr val="00AF50"/>
                </a:solidFill>
                <a:latin typeface="Carlito"/>
                <a:cs typeface="Carlito"/>
              </a:rPr>
              <a:t>a</a:t>
            </a:r>
            <a:r>
              <a:rPr sz="2800" spc="-35" dirty="0" smtClean="0">
                <a:solidFill>
                  <a:srgbClr val="00AF50"/>
                </a:solidFill>
                <a:latin typeface="Carlito"/>
                <a:cs typeface="Carlito"/>
              </a:rPr>
              <a:t>s</a:t>
            </a:r>
            <a:r>
              <a:rPr sz="2800" spc="-25" dirty="0" smtClean="0">
                <a:solidFill>
                  <a:srgbClr val="00AF50"/>
                </a:solidFill>
                <a:latin typeface="Carlito"/>
                <a:cs typeface="Carlito"/>
              </a:rPr>
              <a:t>t</a:t>
            </a:r>
            <a:r>
              <a:rPr sz="2800" dirty="0" smtClean="0">
                <a:solidFill>
                  <a:srgbClr val="00AF50"/>
                </a:solidFill>
                <a:latin typeface="Carlito"/>
                <a:cs typeface="Carlito"/>
              </a:rPr>
              <a:t>er</a:t>
            </a:r>
            <a:r>
              <a:rPr lang="en-US" sz="2800" dirty="0">
                <a:solidFill>
                  <a:srgbClr val="00AF50"/>
                </a:solidFill>
                <a:latin typeface="Carlito"/>
                <a:cs typeface="Carlito"/>
              </a:rPr>
              <a:t> </a:t>
            </a:r>
            <a:r>
              <a:rPr lang="en-US" sz="2800" dirty="0" smtClean="0">
                <a:solidFill>
                  <a:srgbClr val="00AF50"/>
                </a:solidFill>
                <a:latin typeface="Carlito"/>
                <a:cs typeface="Carlito"/>
              </a:rPr>
              <a:t> </a:t>
            </a:r>
            <a:r>
              <a:rPr sz="2800" spc="-20" dirty="0" smtClean="0">
                <a:solidFill>
                  <a:srgbClr val="00AF50"/>
                </a:solidFill>
                <a:latin typeface="Carlito"/>
                <a:cs typeface="Carlito"/>
              </a:rPr>
              <a:t>c</a:t>
            </a:r>
            <a:r>
              <a:rPr sz="2800" spc="-5" dirty="0" smtClean="0">
                <a:solidFill>
                  <a:srgbClr val="00AF50"/>
                </a:solidFill>
                <a:latin typeface="Carlito"/>
                <a:cs typeface="Carlito"/>
              </a:rPr>
              <a:t>ompa</a:t>
            </a:r>
            <a:r>
              <a:rPr sz="2800" spc="-40" dirty="0" smtClean="0">
                <a:solidFill>
                  <a:srgbClr val="00AF50"/>
                </a:solidFill>
                <a:latin typeface="Carlito"/>
                <a:cs typeface="Carlito"/>
              </a:rPr>
              <a:t>r</a:t>
            </a:r>
            <a:r>
              <a:rPr sz="2800" dirty="0" smtClean="0">
                <a:solidFill>
                  <a:srgbClr val="00AF50"/>
                </a:solidFill>
                <a:latin typeface="Carlito"/>
                <a:cs typeface="Carlito"/>
              </a:rPr>
              <a:t>ed</a:t>
            </a:r>
            <a:r>
              <a:rPr lang="en-US" sz="2800" dirty="0">
                <a:solidFill>
                  <a:srgbClr val="00AF50"/>
                </a:solidFill>
                <a:latin typeface="Carlito"/>
                <a:cs typeface="Carlito"/>
              </a:rPr>
              <a:t> </a:t>
            </a:r>
            <a:r>
              <a:rPr lang="en-US" sz="2800" dirty="0" smtClean="0">
                <a:solidFill>
                  <a:srgbClr val="00AF50"/>
                </a:solidFill>
                <a:latin typeface="Carlito"/>
                <a:cs typeface="Carlito"/>
              </a:rPr>
              <a:t> </a:t>
            </a:r>
            <a:r>
              <a:rPr sz="2800" spc="-25" dirty="0" smtClean="0">
                <a:solidFill>
                  <a:srgbClr val="00AF50"/>
                </a:solidFill>
                <a:latin typeface="Carlito"/>
                <a:cs typeface="Carlito"/>
              </a:rPr>
              <a:t>t</a:t>
            </a:r>
            <a:r>
              <a:rPr sz="2800" dirty="0" smtClean="0">
                <a:solidFill>
                  <a:srgbClr val="00AF50"/>
                </a:solidFill>
                <a:latin typeface="Carlito"/>
                <a:cs typeface="Carlito"/>
              </a:rPr>
              <a:t>o</a:t>
            </a:r>
            <a:r>
              <a:rPr lang="en-US" sz="2800" dirty="0">
                <a:solidFill>
                  <a:srgbClr val="00AF50"/>
                </a:solidFill>
                <a:latin typeface="Carlito"/>
                <a:cs typeface="Carlito"/>
              </a:rPr>
              <a:t> </a:t>
            </a:r>
            <a:r>
              <a:rPr sz="2800" spc="-5" dirty="0" smtClean="0">
                <a:solidFill>
                  <a:srgbClr val="00AF50"/>
                </a:solidFill>
                <a:latin typeface="Carlito"/>
                <a:cs typeface="Carlito"/>
              </a:rPr>
              <a:t>o</a:t>
            </a:r>
            <a:r>
              <a:rPr sz="2800" spc="-15" dirty="0" smtClean="0">
                <a:solidFill>
                  <a:srgbClr val="00AF50"/>
                </a:solidFill>
                <a:latin typeface="Carlito"/>
                <a:cs typeface="Carlito"/>
              </a:rPr>
              <a:t>t</a:t>
            </a:r>
            <a:r>
              <a:rPr sz="2800" spc="-5" dirty="0" smtClean="0">
                <a:solidFill>
                  <a:srgbClr val="00AF50"/>
                </a:solidFill>
                <a:latin typeface="Carlito"/>
                <a:cs typeface="Carlito"/>
              </a:rPr>
              <a:t>her</a:t>
            </a:r>
            <a:r>
              <a:rPr lang="en-US" sz="2800" spc="-5" dirty="0" smtClean="0">
                <a:solidFill>
                  <a:srgbClr val="00AF50"/>
                </a:solidFill>
                <a:latin typeface="Carlito"/>
                <a:cs typeface="Carlito"/>
              </a:rPr>
              <a:t> languages</a:t>
            </a:r>
          </a:p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297815" algn="l"/>
                <a:tab pos="298450" algn="l"/>
              </a:tabLst>
            </a:pPr>
            <a:r>
              <a:rPr lang="en-US" sz="2800" spc="-10" dirty="0" smtClean="0">
                <a:solidFill>
                  <a:srgbClr val="00AF50"/>
                </a:solidFill>
                <a:latin typeface="Carlito"/>
                <a:cs typeface="Carlito"/>
              </a:rPr>
              <a:t>Portability </a:t>
            </a:r>
            <a:r>
              <a:rPr lang="en-US" sz="2800" dirty="0" smtClean="0">
                <a:solidFill>
                  <a:srgbClr val="00AF50"/>
                </a:solidFill>
                <a:latin typeface="Carlito"/>
                <a:cs typeface="Carlito"/>
              </a:rPr>
              <a:t>of </a:t>
            </a:r>
            <a:r>
              <a:rPr lang="en-US" sz="2800" spc="-5" dirty="0" smtClean="0">
                <a:solidFill>
                  <a:srgbClr val="00AF50"/>
                </a:solidFill>
                <a:latin typeface="Carlito"/>
                <a:cs typeface="Carlito"/>
              </a:rPr>
              <a:t>python</a:t>
            </a:r>
            <a:r>
              <a:rPr lang="en-US" sz="2800" spc="-20" dirty="0" smtClean="0">
                <a:solidFill>
                  <a:srgbClr val="00AF50"/>
                </a:solidFill>
                <a:latin typeface="Carlito"/>
                <a:cs typeface="Carlito"/>
              </a:rPr>
              <a:t> </a:t>
            </a:r>
            <a:r>
              <a:rPr lang="en-US" sz="2800" spc="-15" dirty="0" smtClean="0">
                <a:solidFill>
                  <a:srgbClr val="00AF50"/>
                </a:solidFill>
                <a:latin typeface="Carlito"/>
                <a:cs typeface="Carlito"/>
              </a:rPr>
              <a:t>programs.</a:t>
            </a:r>
            <a:endParaRPr lang="en-US" sz="2800" dirty="0" smtClean="0">
              <a:latin typeface="Carlito"/>
              <a:cs typeface="Carlito"/>
            </a:endParaRPr>
          </a:p>
          <a:p>
            <a:pPr marL="298450" indent="-285750">
              <a:lnSpc>
                <a:spcPct val="100000"/>
              </a:lnSpc>
              <a:buFont typeface="Arial"/>
              <a:buChar char="•"/>
              <a:tabLst>
                <a:tab pos="297815" algn="l"/>
                <a:tab pos="298450" algn="l"/>
              </a:tabLst>
            </a:pPr>
            <a:r>
              <a:rPr lang="en-US" sz="2800" spc="-5" dirty="0" smtClean="0">
                <a:solidFill>
                  <a:srgbClr val="00AF50"/>
                </a:solidFill>
                <a:latin typeface="Carlito"/>
                <a:cs typeface="Carlito"/>
              </a:rPr>
              <a:t>Support </a:t>
            </a:r>
            <a:r>
              <a:rPr lang="en-US" sz="2800" spc="-15" dirty="0" smtClean="0">
                <a:solidFill>
                  <a:srgbClr val="00AF50"/>
                </a:solidFill>
                <a:latin typeface="Carlito"/>
                <a:cs typeface="Carlito"/>
              </a:rPr>
              <a:t>platform </a:t>
            </a:r>
            <a:r>
              <a:rPr lang="en-US" sz="2800" spc="-5" dirty="0" smtClean="0">
                <a:solidFill>
                  <a:srgbClr val="00AF50"/>
                </a:solidFill>
                <a:latin typeface="Carlito"/>
                <a:cs typeface="Carlito"/>
              </a:rPr>
              <a:t>independent </a:t>
            </a:r>
            <a:r>
              <a:rPr lang="en-US" sz="2800" spc="-20" dirty="0" smtClean="0">
                <a:solidFill>
                  <a:srgbClr val="00AF50"/>
                </a:solidFill>
                <a:latin typeface="Carlito"/>
                <a:cs typeface="Carlito"/>
              </a:rPr>
              <a:t>program</a:t>
            </a:r>
            <a:r>
              <a:rPr lang="en-US" sz="2800" spc="10" dirty="0" smtClean="0">
                <a:solidFill>
                  <a:srgbClr val="00AF50"/>
                </a:solidFill>
                <a:latin typeface="Carlito"/>
                <a:cs typeface="Carlito"/>
              </a:rPr>
              <a:t> </a:t>
            </a:r>
            <a:r>
              <a:rPr lang="en-US" sz="2800" spc="-10" dirty="0" smtClean="0">
                <a:solidFill>
                  <a:srgbClr val="00AF50"/>
                </a:solidFill>
                <a:latin typeface="Carlito"/>
                <a:cs typeface="Carlito"/>
              </a:rPr>
              <a:t>development.</a:t>
            </a:r>
            <a:endParaRPr lang="en-US" sz="2800" dirty="0" smtClean="0">
              <a:latin typeface="Carlito"/>
              <a:cs typeface="Carlito"/>
            </a:endParaRPr>
          </a:p>
          <a:p>
            <a:pPr marL="298450" indent="-285750">
              <a:lnSpc>
                <a:spcPct val="100000"/>
              </a:lnSpc>
              <a:buFont typeface="Arial"/>
              <a:buChar char="•"/>
              <a:tabLst>
                <a:tab pos="297815" algn="l"/>
                <a:tab pos="298450" algn="l"/>
              </a:tabLst>
            </a:pPr>
            <a:r>
              <a:rPr lang="en-US" sz="2800" dirty="0" smtClean="0">
                <a:solidFill>
                  <a:srgbClr val="00AF50"/>
                </a:solidFill>
                <a:latin typeface="Carlito"/>
                <a:cs typeface="Carlito"/>
              </a:rPr>
              <a:t>Python </a:t>
            </a:r>
            <a:r>
              <a:rPr lang="en-US" sz="2800" spc="-5" dirty="0" smtClean="0">
                <a:solidFill>
                  <a:srgbClr val="00AF50"/>
                </a:solidFill>
                <a:latin typeface="Carlito"/>
                <a:cs typeface="Carlito"/>
              </a:rPr>
              <a:t>supports SQL</a:t>
            </a:r>
            <a:r>
              <a:rPr lang="en-US" sz="2800" spc="-25" dirty="0" smtClean="0">
                <a:solidFill>
                  <a:srgbClr val="00AF50"/>
                </a:solidFill>
                <a:latin typeface="Carlito"/>
                <a:cs typeface="Carlito"/>
              </a:rPr>
              <a:t> </a:t>
            </a:r>
            <a:r>
              <a:rPr lang="en-US" sz="2800" spc="-15" dirty="0" smtClean="0">
                <a:solidFill>
                  <a:srgbClr val="00AF50"/>
                </a:solidFill>
                <a:latin typeface="Carlito"/>
                <a:cs typeface="Carlito"/>
              </a:rPr>
              <a:t>cursors.</a:t>
            </a:r>
            <a:endParaRPr lang="en-US" sz="2800" dirty="0" smtClean="0">
              <a:latin typeface="Carlito"/>
              <a:cs typeface="Carlito"/>
            </a:endParaRPr>
          </a:p>
          <a:p>
            <a:pPr marL="298450" indent="-285750">
              <a:lnSpc>
                <a:spcPct val="100000"/>
              </a:lnSpc>
              <a:buFont typeface="Arial"/>
              <a:buChar char="•"/>
              <a:tabLst>
                <a:tab pos="297815" algn="l"/>
                <a:tab pos="298450" algn="l"/>
              </a:tabLst>
            </a:pPr>
            <a:r>
              <a:rPr lang="en-US" sz="2800" dirty="0" smtClean="0">
                <a:solidFill>
                  <a:srgbClr val="00AF50"/>
                </a:solidFill>
                <a:latin typeface="Carlito"/>
                <a:cs typeface="Carlito"/>
              </a:rPr>
              <a:t>Python itself </a:t>
            </a:r>
            <a:r>
              <a:rPr lang="en-US" sz="2800" spc="-30" dirty="0" smtClean="0">
                <a:solidFill>
                  <a:srgbClr val="00AF50"/>
                </a:solidFill>
                <a:latin typeface="Carlito"/>
                <a:cs typeface="Carlito"/>
              </a:rPr>
              <a:t>take </a:t>
            </a:r>
            <a:r>
              <a:rPr lang="en-US" sz="2800" spc="-15" dirty="0" smtClean="0">
                <a:solidFill>
                  <a:srgbClr val="00AF50"/>
                </a:solidFill>
                <a:latin typeface="Carlito"/>
                <a:cs typeface="Carlito"/>
              </a:rPr>
              <a:t>care </a:t>
            </a:r>
            <a:r>
              <a:rPr lang="en-US" sz="2800" dirty="0" smtClean="0">
                <a:solidFill>
                  <a:srgbClr val="00AF50"/>
                </a:solidFill>
                <a:latin typeface="Carlito"/>
                <a:cs typeface="Carlito"/>
              </a:rPr>
              <a:t>of </a:t>
            </a:r>
            <a:r>
              <a:rPr lang="en-US" sz="2800" spc="-5" dirty="0" smtClean="0">
                <a:solidFill>
                  <a:srgbClr val="00AF50"/>
                </a:solidFill>
                <a:latin typeface="Carlito"/>
                <a:cs typeface="Carlito"/>
              </a:rPr>
              <a:t>open </a:t>
            </a:r>
            <a:r>
              <a:rPr lang="en-US" sz="2800" dirty="0" smtClean="0">
                <a:solidFill>
                  <a:srgbClr val="00AF50"/>
                </a:solidFill>
                <a:latin typeface="Carlito"/>
                <a:cs typeface="Carlito"/>
              </a:rPr>
              <a:t>and close of</a:t>
            </a:r>
            <a:r>
              <a:rPr lang="en-US" sz="2800" spc="-15" dirty="0" smtClean="0">
                <a:solidFill>
                  <a:srgbClr val="00AF50"/>
                </a:solidFill>
                <a:latin typeface="Carlito"/>
                <a:cs typeface="Carlito"/>
              </a:rPr>
              <a:t> </a:t>
            </a:r>
            <a:r>
              <a:rPr lang="en-US" sz="2800" spc="-10" dirty="0" smtClean="0">
                <a:solidFill>
                  <a:srgbClr val="00AF50"/>
                </a:solidFill>
                <a:latin typeface="Carlito"/>
                <a:cs typeface="Carlito"/>
              </a:rPr>
              <a:t>connections.</a:t>
            </a:r>
            <a:endParaRPr lang="en-US" sz="2800" dirty="0" smtClean="0">
              <a:latin typeface="Carlito"/>
              <a:cs typeface="Carlito"/>
            </a:endParaRPr>
          </a:p>
          <a:p>
            <a:pPr marL="298450" indent="-285750">
              <a:lnSpc>
                <a:spcPct val="100000"/>
              </a:lnSpc>
              <a:buFont typeface="Arial"/>
              <a:buChar char="•"/>
              <a:tabLst>
                <a:tab pos="297815" algn="l"/>
                <a:tab pos="298450" algn="l"/>
              </a:tabLst>
            </a:pPr>
            <a:r>
              <a:rPr lang="en-US" sz="2800" dirty="0" smtClean="0">
                <a:solidFill>
                  <a:srgbClr val="00AF50"/>
                </a:solidFill>
                <a:latin typeface="Carlito"/>
                <a:cs typeface="Carlito"/>
              </a:rPr>
              <a:t>Python </a:t>
            </a:r>
            <a:r>
              <a:rPr lang="en-US" sz="2800" spc="-5" dirty="0" smtClean="0">
                <a:solidFill>
                  <a:srgbClr val="00AF50"/>
                </a:solidFill>
                <a:latin typeface="Carlito"/>
                <a:cs typeface="Carlito"/>
              </a:rPr>
              <a:t>supports </a:t>
            </a:r>
            <a:r>
              <a:rPr lang="en-US" sz="2800" spc="-10" dirty="0" smtClean="0">
                <a:solidFill>
                  <a:srgbClr val="00AF50"/>
                </a:solidFill>
                <a:latin typeface="Carlito"/>
                <a:cs typeface="Carlito"/>
              </a:rPr>
              <a:t>relational database</a:t>
            </a:r>
            <a:r>
              <a:rPr lang="en-US" sz="2800" spc="-15" dirty="0" smtClean="0">
                <a:solidFill>
                  <a:srgbClr val="00AF50"/>
                </a:solidFill>
                <a:latin typeface="Carlito"/>
                <a:cs typeface="Carlito"/>
              </a:rPr>
              <a:t> </a:t>
            </a:r>
            <a:r>
              <a:rPr lang="en-US" sz="2800" spc="-20" dirty="0" smtClean="0">
                <a:solidFill>
                  <a:srgbClr val="00AF50"/>
                </a:solidFill>
                <a:latin typeface="Carlito"/>
                <a:cs typeface="Carlito"/>
              </a:rPr>
              <a:t>systems.</a:t>
            </a:r>
            <a:endParaRPr lang="en-US" sz="2800" dirty="0" smtClean="0">
              <a:latin typeface="Carlito"/>
              <a:cs typeface="Carlito"/>
            </a:endParaRPr>
          </a:p>
          <a:p>
            <a:pPr marL="298450" marR="5080" indent="-285750">
              <a:lnSpc>
                <a:spcPct val="100000"/>
              </a:lnSpc>
              <a:buFont typeface="Arial"/>
              <a:buChar char="•"/>
              <a:tabLst>
                <a:tab pos="297815" algn="l"/>
                <a:tab pos="298450" algn="l"/>
              </a:tabLst>
            </a:pPr>
            <a:r>
              <a:rPr lang="en-US" sz="2800" spc="-10" dirty="0" smtClean="0">
                <a:solidFill>
                  <a:srgbClr val="00AF50"/>
                </a:solidFill>
                <a:latin typeface="Carlito"/>
                <a:cs typeface="Carlito"/>
              </a:rPr>
              <a:t>Porting </a:t>
            </a:r>
            <a:r>
              <a:rPr lang="en-US" sz="2800" dirty="0" smtClean="0">
                <a:solidFill>
                  <a:srgbClr val="00AF50"/>
                </a:solidFill>
                <a:latin typeface="Carlito"/>
                <a:cs typeface="Carlito"/>
              </a:rPr>
              <a:t>of </a:t>
            </a:r>
            <a:r>
              <a:rPr lang="en-US" sz="2800" spc="-15" dirty="0" smtClean="0">
                <a:solidFill>
                  <a:srgbClr val="00AF50"/>
                </a:solidFill>
                <a:latin typeface="Carlito"/>
                <a:cs typeface="Carlito"/>
              </a:rPr>
              <a:t>data from </a:t>
            </a:r>
            <a:r>
              <a:rPr lang="en-US" sz="2800" spc="-5" dirty="0" smtClean="0">
                <a:solidFill>
                  <a:srgbClr val="00AF50"/>
                </a:solidFill>
                <a:latin typeface="Carlito"/>
                <a:cs typeface="Carlito"/>
              </a:rPr>
              <a:t>one </a:t>
            </a:r>
            <a:r>
              <a:rPr lang="en-US" sz="2800" spc="-5" dirty="0" err="1" smtClean="0">
                <a:solidFill>
                  <a:srgbClr val="00AF50"/>
                </a:solidFill>
                <a:latin typeface="Carlito"/>
                <a:cs typeface="Carlito"/>
              </a:rPr>
              <a:t>dbms</a:t>
            </a:r>
            <a:r>
              <a:rPr lang="en-US" sz="2800" spc="-5" dirty="0" smtClean="0">
                <a:solidFill>
                  <a:srgbClr val="00AF50"/>
                </a:solidFill>
                <a:latin typeface="Carlito"/>
                <a:cs typeface="Carlito"/>
              </a:rPr>
              <a:t> </a:t>
            </a:r>
            <a:r>
              <a:rPr lang="en-US" sz="2800" spc="-15" dirty="0" smtClean="0">
                <a:solidFill>
                  <a:srgbClr val="00AF50"/>
                </a:solidFill>
                <a:latin typeface="Carlito"/>
                <a:cs typeface="Carlito"/>
              </a:rPr>
              <a:t>to </a:t>
            </a:r>
            <a:r>
              <a:rPr lang="en-US" sz="2800" spc="-5" dirty="0" smtClean="0">
                <a:solidFill>
                  <a:srgbClr val="00AF50"/>
                </a:solidFill>
                <a:latin typeface="Carlito"/>
                <a:cs typeface="Carlito"/>
              </a:rPr>
              <a:t>other </a:t>
            </a:r>
            <a:r>
              <a:rPr lang="en-US" sz="2800" dirty="0" smtClean="0">
                <a:solidFill>
                  <a:srgbClr val="00AF50"/>
                </a:solidFill>
                <a:latin typeface="Carlito"/>
                <a:cs typeface="Carlito"/>
              </a:rPr>
              <a:t>is easily </a:t>
            </a:r>
            <a:r>
              <a:rPr lang="en-US" sz="2800" spc="-5" dirty="0" smtClean="0">
                <a:solidFill>
                  <a:srgbClr val="00AF50"/>
                </a:solidFill>
                <a:latin typeface="Carlito"/>
                <a:cs typeface="Carlito"/>
              </a:rPr>
              <a:t>possible </a:t>
            </a:r>
            <a:r>
              <a:rPr lang="en-US" sz="2800" dirty="0" smtClean="0">
                <a:solidFill>
                  <a:srgbClr val="00AF50"/>
                </a:solidFill>
                <a:latin typeface="Carlito"/>
                <a:cs typeface="Carlito"/>
              </a:rPr>
              <a:t>as </a:t>
            </a:r>
            <a:r>
              <a:rPr lang="en-US" sz="2800" spc="-5" dirty="0" smtClean="0">
                <a:solidFill>
                  <a:srgbClr val="00AF50"/>
                </a:solidFill>
                <a:latin typeface="Carlito"/>
                <a:cs typeface="Carlito"/>
              </a:rPr>
              <a:t>it  support </a:t>
            </a:r>
            <a:r>
              <a:rPr lang="en-US" sz="2800" spc="-15" dirty="0" smtClean="0">
                <a:solidFill>
                  <a:srgbClr val="00AF50"/>
                </a:solidFill>
                <a:latin typeface="Carlito"/>
                <a:cs typeface="Carlito"/>
              </a:rPr>
              <a:t>large range </a:t>
            </a:r>
            <a:r>
              <a:rPr lang="en-US" sz="2800" dirty="0" smtClean="0">
                <a:solidFill>
                  <a:srgbClr val="00AF50"/>
                </a:solidFill>
                <a:latin typeface="Carlito"/>
                <a:cs typeface="Carlito"/>
              </a:rPr>
              <a:t>of APIs </a:t>
            </a:r>
            <a:r>
              <a:rPr lang="en-US" sz="2800" spc="-20" dirty="0" smtClean="0">
                <a:solidFill>
                  <a:srgbClr val="00AF50"/>
                </a:solidFill>
                <a:latin typeface="Carlito"/>
                <a:cs typeface="Carlito"/>
              </a:rPr>
              <a:t>for </a:t>
            </a:r>
            <a:r>
              <a:rPr lang="en-US" sz="2800" spc="-5" dirty="0" smtClean="0">
                <a:solidFill>
                  <a:srgbClr val="00AF50"/>
                </a:solidFill>
                <a:latin typeface="Carlito"/>
                <a:cs typeface="Carlito"/>
              </a:rPr>
              <a:t>various</a:t>
            </a:r>
            <a:r>
              <a:rPr lang="en-US" sz="2800" spc="-10" dirty="0" smtClean="0">
                <a:solidFill>
                  <a:srgbClr val="00AF50"/>
                </a:solidFill>
                <a:latin typeface="Carlito"/>
                <a:cs typeface="Carlito"/>
              </a:rPr>
              <a:t> databases.</a:t>
            </a:r>
            <a:endParaRPr lang="en-US" sz="2400" dirty="0" smtClean="0">
              <a:latin typeface="Carlito"/>
              <a:cs typeface="Carlito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5488304" y="968121"/>
            <a:ext cx="3227070" cy="2540"/>
          </a:xfrm>
          <a:custGeom>
            <a:avLst/>
            <a:gdLst/>
            <a:ahLst/>
            <a:cxnLst/>
            <a:rect l="l" t="t" r="r" b="b"/>
            <a:pathLst>
              <a:path w="3227070" h="2540">
                <a:moveTo>
                  <a:pt x="0" y="2031"/>
                </a:moveTo>
                <a:lnTo>
                  <a:pt x="3227070" y="0"/>
                </a:lnTo>
              </a:path>
            </a:pathLst>
          </a:custGeom>
          <a:ln w="5105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31774" y="762000"/>
            <a:ext cx="8483600" cy="444480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solidFill>
                  <a:srgbClr val="FF0000"/>
                </a:solidFill>
                <a:latin typeface="Carlito"/>
                <a:cs typeface="Carlito"/>
              </a:rPr>
              <a:t>Manage </a:t>
            </a:r>
            <a:r>
              <a:rPr sz="2400" spc="-10" dirty="0">
                <a:solidFill>
                  <a:srgbClr val="FF0000"/>
                </a:solidFill>
                <a:latin typeface="Carlito"/>
                <a:cs typeface="Carlito"/>
              </a:rPr>
              <a:t>Database</a:t>
            </a:r>
            <a:r>
              <a:rPr sz="2400" spc="-15" dirty="0">
                <a:solidFill>
                  <a:srgbClr val="FF0000"/>
                </a:solidFill>
                <a:latin typeface="Carlito"/>
                <a:cs typeface="Carlito"/>
              </a:rPr>
              <a:t> </a:t>
            </a:r>
            <a:r>
              <a:rPr sz="2400" spc="-20" dirty="0">
                <a:solidFill>
                  <a:srgbClr val="FF0000"/>
                </a:solidFill>
                <a:latin typeface="Carlito"/>
                <a:cs typeface="Carlito"/>
              </a:rPr>
              <a:t>Transaction</a:t>
            </a:r>
            <a:endParaRPr sz="2400" dirty="0">
              <a:latin typeface="Carlito"/>
              <a:cs typeface="Carlito"/>
            </a:endParaRPr>
          </a:p>
          <a:p>
            <a:pPr marL="12700" marR="5715" algn="just">
              <a:lnSpc>
                <a:spcPct val="100000"/>
              </a:lnSpc>
            </a:pPr>
            <a:r>
              <a:rPr sz="2400" spc="-10" dirty="0">
                <a:solidFill>
                  <a:srgbClr val="00AF50"/>
                </a:solidFill>
                <a:latin typeface="Carlito"/>
                <a:cs typeface="Carlito"/>
              </a:rPr>
              <a:t>Database transaction represents </a:t>
            </a:r>
            <a:r>
              <a:rPr sz="2400" dirty="0">
                <a:solidFill>
                  <a:srgbClr val="00AF50"/>
                </a:solidFill>
                <a:latin typeface="Carlito"/>
                <a:cs typeface="Carlito"/>
              </a:rPr>
              <a:t>a </a:t>
            </a:r>
            <a:r>
              <a:rPr sz="2400" spc="-5" dirty="0">
                <a:solidFill>
                  <a:srgbClr val="00AF50"/>
                </a:solidFill>
                <a:latin typeface="Carlito"/>
                <a:cs typeface="Carlito"/>
              </a:rPr>
              <a:t>single unit of </a:t>
            </a:r>
            <a:r>
              <a:rPr sz="2400" spc="-10" dirty="0">
                <a:solidFill>
                  <a:srgbClr val="00AF50"/>
                </a:solidFill>
                <a:latin typeface="Carlito"/>
                <a:cs typeface="Carlito"/>
              </a:rPr>
              <a:t>work. </a:t>
            </a:r>
            <a:r>
              <a:rPr sz="2400" spc="-20" dirty="0">
                <a:solidFill>
                  <a:srgbClr val="00AF50"/>
                </a:solidFill>
                <a:latin typeface="Carlito"/>
                <a:cs typeface="Carlito"/>
              </a:rPr>
              <a:t>Any  </a:t>
            </a:r>
            <a:r>
              <a:rPr sz="2400" spc="-10" dirty="0">
                <a:solidFill>
                  <a:srgbClr val="00AF50"/>
                </a:solidFill>
                <a:latin typeface="Carlito"/>
                <a:cs typeface="Carlito"/>
              </a:rPr>
              <a:t>operation </a:t>
            </a:r>
            <a:r>
              <a:rPr sz="2400" dirty="0">
                <a:solidFill>
                  <a:srgbClr val="00AF50"/>
                </a:solidFill>
                <a:latin typeface="Carlito"/>
                <a:cs typeface="Carlito"/>
              </a:rPr>
              <a:t>which modifies the </a:t>
            </a:r>
            <a:r>
              <a:rPr sz="2400" spc="-25" dirty="0">
                <a:solidFill>
                  <a:srgbClr val="00AF50"/>
                </a:solidFill>
                <a:latin typeface="Carlito"/>
                <a:cs typeface="Carlito"/>
              </a:rPr>
              <a:t>state </a:t>
            </a:r>
            <a:r>
              <a:rPr sz="2400" spc="-5" dirty="0">
                <a:solidFill>
                  <a:srgbClr val="00AF50"/>
                </a:solidFill>
                <a:latin typeface="Carlito"/>
                <a:cs typeface="Carlito"/>
              </a:rPr>
              <a:t>of </a:t>
            </a:r>
            <a:r>
              <a:rPr sz="2400" dirty="0">
                <a:solidFill>
                  <a:srgbClr val="00AF50"/>
                </a:solidFill>
                <a:latin typeface="Carlito"/>
                <a:cs typeface="Carlito"/>
              </a:rPr>
              <a:t>the MySQL </a:t>
            </a:r>
            <a:r>
              <a:rPr sz="2400" spc="-10" dirty="0">
                <a:solidFill>
                  <a:srgbClr val="00AF50"/>
                </a:solidFill>
                <a:latin typeface="Carlito"/>
                <a:cs typeface="Carlito"/>
              </a:rPr>
              <a:t>database </a:t>
            </a:r>
            <a:r>
              <a:rPr sz="2400" dirty="0">
                <a:solidFill>
                  <a:srgbClr val="00AF50"/>
                </a:solidFill>
                <a:latin typeface="Carlito"/>
                <a:cs typeface="Carlito"/>
              </a:rPr>
              <a:t>is a  </a:t>
            </a:r>
            <a:r>
              <a:rPr sz="2400" spc="-5" dirty="0">
                <a:solidFill>
                  <a:srgbClr val="00AF50"/>
                </a:solidFill>
                <a:latin typeface="Carlito"/>
                <a:cs typeface="Carlito"/>
              </a:rPr>
              <a:t>transaction.</a:t>
            </a:r>
            <a:endParaRPr sz="2400" dirty="0">
              <a:latin typeface="Carlito"/>
              <a:cs typeface="Carlito"/>
            </a:endParaRPr>
          </a:p>
          <a:p>
            <a:pPr marL="12700" marR="5080" algn="just">
              <a:lnSpc>
                <a:spcPct val="100000"/>
              </a:lnSpc>
            </a:pPr>
            <a:r>
              <a:rPr sz="2400" spc="-10" dirty="0" smtClean="0">
                <a:solidFill>
                  <a:srgbClr val="FF0000"/>
                </a:solidFill>
                <a:latin typeface="Carlito"/>
                <a:cs typeface="Carlito"/>
              </a:rPr>
              <a:t>commit </a:t>
            </a:r>
            <a:r>
              <a:rPr sz="2400" dirty="0">
                <a:solidFill>
                  <a:srgbClr val="00AF50"/>
                </a:solidFill>
                <a:latin typeface="Carlito"/>
                <a:cs typeface="Carlito"/>
              </a:rPr>
              <a:t>– </a:t>
            </a:r>
            <a:r>
              <a:rPr sz="2400" spc="-10" dirty="0">
                <a:solidFill>
                  <a:srgbClr val="00AF50"/>
                </a:solidFill>
                <a:latin typeface="Carlito"/>
                <a:cs typeface="Carlito"/>
              </a:rPr>
              <a:t>MySQLConnection.commit() </a:t>
            </a:r>
            <a:r>
              <a:rPr sz="2400" spc="-5" dirty="0">
                <a:solidFill>
                  <a:srgbClr val="00AF50"/>
                </a:solidFill>
                <a:latin typeface="Carlito"/>
                <a:cs typeface="Carlito"/>
              </a:rPr>
              <a:t>method sends </a:t>
            </a:r>
            <a:r>
              <a:rPr sz="2400" dirty="0">
                <a:solidFill>
                  <a:srgbClr val="00AF50"/>
                </a:solidFill>
                <a:latin typeface="Carlito"/>
                <a:cs typeface="Carlito"/>
              </a:rPr>
              <a:t>a </a:t>
            </a:r>
            <a:r>
              <a:rPr sz="2400" spc="-10" dirty="0">
                <a:solidFill>
                  <a:srgbClr val="00AF50"/>
                </a:solidFill>
                <a:latin typeface="Carlito"/>
                <a:cs typeface="Carlito"/>
              </a:rPr>
              <a:t>COMMIT  </a:t>
            </a:r>
            <a:r>
              <a:rPr sz="2400" spc="-20" dirty="0">
                <a:solidFill>
                  <a:srgbClr val="00AF50"/>
                </a:solidFill>
                <a:latin typeface="Carlito"/>
                <a:cs typeface="Carlito"/>
              </a:rPr>
              <a:t>statement </a:t>
            </a:r>
            <a:r>
              <a:rPr sz="2400" spc="-15" dirty="0">
                <a:solidFill>
                  <a:srgbClr val="00AF50"/>
                </a:solidFill>
                <a:latin typeface="Carlito"/>
                <a:cs typeface="Carlito"/>
              </a:rPr>
              <a:t>to </a:t>
            </a:r>
            <a:r>
              <a:rPr sz="2400" dirty="0">
                <a:solidFill>
                  <a:srgbClr val="00AF50"/>
                </a:solidFill>
                <a:latin typeface="Carlito"/>
                <a:cs typeface="Carlito"/>
              </a:rPr>
              <a:t>the MySQL </a:t>
            </a:r>
            <a:r>
              <a:rPr sz="2400" spc="-35" dirty="0">
                <a:solidFill>
                  <a:srgbClr val="00AF50"/>
                </a:solidFill>
                <a:latin typeface="Carlito"/>
                <a:cs typeface="Carlito"/>
              </a:rPr>
              <a:t>server, </a:t>
            </a:r>
            <a:r>
              <a:rPr sz="2400" spc="-10" dirty="0">
                <a:solidFill>
                  <a:srgbClr val="00AF50"/>
                </a:solidFill>
                <a:latin typeface="Carlito"/>
                <a:cs typeface="Carlito"/>
              </a:rPr>
              <a:t>committing </a:t>
            </a:r>
            <a:r>
              <a:rPr sz="2400" dirty="0">
                <a:solidFill>
                  <a:srgbClr val="00AF50"/>
                </a:solidFill>
                <a:latin typeface="Carlito"/>
                <a:cs typeface="Carlito"/>
              </a:rPr>
              <a:t>the </a:t>
            </a:r>
            <a:r>
              <a:rPr sz="2400" spc="-10" dirty="0">
                <a:solidFill>
                  <a:srgbClr val="00AF50"/>
                </a:solidFill>
                <a:latin typeface="Carlito"/>
                <a:cs typeface="Carlito"/>
              </a:rPr>
              <a:t>current </a:t>
            </a:r>
            <a:r>
              <a:rPr sz="2400" spc="-5" dirty="0">
                <a:solidFill>
                  <a:srgbClr val="00AF50"/>
                </a:solidFill>
                <a:latin typeface="Carlito"/>
                <a:cs typeface="Carlito"/>
              </a:rPr>
              <a:t>transaction.  </a:t>
            </a:r>
            <a:endParaRPr lang="en-US" sz="2400" spc="-5" dirty="0" smtClean="0">
              <a:solidFill>
                <a:srgbClr val="00AF50"/>
              </a:solidFill>
              <a:latin typeface="Carlito"/>
              <a:cs typeface="Carlito"/>
            </a:endParaRPr>
          </a:p>
          <a:p>
            <a:pPr marL="12700" marR="5080" algn="just">
              <a:lnSpc>
                <a:spcPct val="100000"/>
              </a:lnSpc>
            </a:pPr>
            <a:r>
              <a:rPr sz="2400" spc="-10" dirty="0" smtClean="0">
                <a:solidFill>
                  <a:srgbClr val="FF0000"/>
                </a:solidFill>
                <a:latin typeface="Carlito"/>
                <a:cs typeface="Carlito"/>
              </a:rPr>
              <a:t>rollback </a:t>
            </a:r>
            <a:r>
              <a:rPr sz="2400" dirty="0">
                <a:solidFill>
                  <a:srgbClr val="00AF50"/>
                </a:solidFill>
                <a:latin typeface="Carlito"/>
                <a:cs typeface="Carlito"/>
              </a:rPr>
              <a:t>– </a:t>
            </a:r>
            <a:r>
              <a:rPr sz="2400" spc="-10" dirty="0">
                <a:solidFill>
                  <a:srgbClr val="00AF50"/>
                </a:solidFill>
                <a:latin typeface="Carlito"/>
                <a:cs typeface="Carlito"/>
              </a:rPr>
              <a:t>MySQLConnection.rollback </a:t>
            </a:r>
            <a:r>
              <a:rPr sz="2400" spc="-15" dirty="0">
                <a:solidFill>
                  <a:srgbClr val="00AF50"/>
                </a:solidFill>
                <a:latin typeface="Carlito"/>
                <a:cs typeface="Carlito"/>
              </a:rPr>
              <a:t>revert </a:t>
            </a:r>
            <a:r>
              <a:rPr sz="2400" dirty="0">
                <a:solidFill>
                  <a:srgbClr val="00AF50"/>
                </a:solidFill>
                <a:latin typeface="Carlito"/>
                <a:cs typeface="Carlito"/>
              </a:rPr>
              <a:t>the </a:t>
            </a:r>
            <a:r>
              <a:rPr sz="2400" spc="-5" dirty="0">
                <a:solidFill>
                  <a:srgbClr val="00AF50"/>
                </a:solidFill>
                <a:latin typeface="Carlito"/>
                <a:cs typeface="Carlito"/>
              </a:rPr>
              <a:t>changes </a:t>
            </a:r>
            <a:r>
              <a:rPr sz="2400" dirty="0">
                <a:solidFill>
                  <a:srgbClr val="00AF50"/>
                </a:solidFill>
                <a:latin typeface="Carlito"/>
                <a:cs typeface="Carlito"/>
              </a:rPr>
              <a:t>made </a:t>
            </a:r>
            <a:r>
              <a:rPr sz="2400" spc="-15" dirty="0">
                <a:solidFill>
                  <a:srgbClr val="00AF50"/>
                </a:solidFill>
                <a:latin typeface="Carlito"/>
                <a:cs typeface="Carlito"/>
              </a:rPr>
              <a:t>by  </a:t>
            </a:r>
            <a:r>
              <a:rPr sz="2400" spc="-5" dirty="0">
                <a:solidFill>
                  <a:srgbClr val="00AF50"/>
                </a:solidFill>
                <a:latin typeface="Carlito"/>
                <a:cs typeface="Carlito"/>
              </a:rPr>
              <a:t>the </a:t>
            </a:r>
            <a:r>
              <a:rPr sz="2400" spc="-10" dirty="0">
                <a:solidFill>
                  <a:srgbClr val="00AF50"/>
                </a:solidFill>
                <a:latin typeface="Carlito"/>
                <a:cs typeface="Carlito"/>
              </a:rPr>
              <a:t>current </a:t>
            </a:r>
            <a:r>
              <a:rPr sz="2400" spc="-5" dirty="0">
                <a:solidFill>
                  <a:srgbClr val="00AF50"/>
                </a:solidFill>
                <a:latin typeface="Carlito"/>
                <a:cs typeface="Carlito"/>
              </a:rPr>
              <a:t>transaction.</a:t>
            </a:r>
            <a:endParaRPr sz="2400" dirty="0">
              <a:latin typeface="Carlito"/>
              <a:cs typeface="Carlito"/>
            </a:endParaRPr>
          </a:p>
          <a:p>
            <a:pPr marL="12700" marR="5080" algn="just">
              <a:lnSpc>
                <a:spcPct val="100000"/>
              </a:lnSpc>
            </a:pPr>
            <a:r>
              <a:rPr sz="2400" spc="-10" dirty="0">
                <a:solidFill>
                  <a:srgbClr val="FF0000"/>
                </a:solidFill>
                <a:latin typeface="Carlito"/>
                <a:cs typeface="Carlito"/>
              </a:rPr>
              <a:t>AutoCommit </a:t>
            </a:r>
            <a:r>
              <a:rPr sz="2400" dirty="0">
                <a:solidFill>
                  <a:srgbClr val="00AF50"/>
                </a:solidFill>
                <a:latin typeface="Carlito"/>
                <a:cs typeface="Carlito"/>
              </a:rPr>
              <a:t>– </a:t>
            </a:r>
            <a:r>
              <a:rPr sz="2400" spc="-10" dirty="0">
                <a:solidFill>
                  <a:srgbClr val="00AF50"/>
                </a:solidFill>
                <a:latin typeface="Carlito"/>
                <a:cs typeface="Carlito"/>
              </a:rPr>
              <a:t>MySQLConnection.autocommit value can be  </a:t>
            </a:r>
            <a:r>
              <a:rPr sz="2400" dirty="0">
                <a:solidFill>
                  <a:srgbClr val="00AF50"/>
                </a:solidFill>
                <a:latin typeface="Carlito"/>
                <a:cs typeface="Carlito"/>
              </a:rPr>
              <a:t>assigned as </a:t>
            </a:r>
            <a:r>
              <a:rPr sz="2400" spc="-40" dirty="0">
                <a:solidFill>
                  <a:srgbClr val="00AF50"/>
                </a:solidFill>
                <a:latin typeface="Carlito"/>
                <a:cs typeface="Carlito"/>
              </a:rPr>
              <a:t>True </a:t>
            </a:r>
            <a:r>
              <a:rPr sz="2400" dirty="0">
                <a:solidFill>
                  <a:srgbClr val="00AF50"/>
                </a:solidFill>
                <a:latin typeface="Carlito"/>
                <a:cs typeface="Carlito"/>
              </a:rPr>
              <a:t>or </a:t>
            </a:r>
            <a:r>
              <a:rPr sz="2400" spc="-15" dirty="0">
                <a:solidFill>
                  <a:srgbClr val="00AF50"/>
                </a:solidFill>
                <a:latin typeface="Carlito"/>
                <a:cs typeface="Carlito"/>
              </a:rPr>
              <a:t>False to </a:t>
            </a:r>
            <a:r>
              <a:rPr sz="2400" spc="-5" dirty="0">
                <a:solidFill>
                  <a:srgbClr val="00AF50"/>
                </a:solidFill>
                <a:latin typeface="Carlito"/>
                <a:cs typeface="Carlito"/>
              </a:rPr>
              <a:t>enable </a:t>
            </a:r>
            <a:r>
              <a:rPr sz="2400" dirty="0">
                <a:solidFill>
                  <a:srgbClr val="00AF50"/>
                </a:solidFill>
                <a:latin typeface="Carlito"/>
                <a:cs typeface="Carlito"/>
              </a:rPr>
              <a:t>or </a:t>
            </a:r>
            <a:r>
              <a:rPr sz="2400" spc="-5" dirty="0">
                <a:solidFill>
                  <a:srgbClr val="00AF50"/>
                </a:solidFill>
                <a:latin typeface="Carlito"/>
                <a:cs typeface="Carlito"/>
              </a:rPr>
              <a:t>disable </a:t>
            </a:r>
            <a:r>
              <a:rPr sz="2400" dirty="0">
                <a:solidFill>
                  <a:srgbClr val="00AF50"/>
                </a:solidFill>
                <a:latin typeface="Carlito"/>
                <a:cs typeface="Carlito"/>
              </a:rPr>
              <a:t>the </a:t>
            </a:r>
            <a:r>
              <a:rPr sz="2400" spc="-10" dirty="0">
                <a:solidFill>
                  <a:srgbClr val="00AF50"/>
                </a:solidFill>
                <a:latin typeface="Carlito"/>
                <a:cs typeface="Carlito"/>
              </a:rPr>
              <a:t>auto-commit  </a:t>
            </a:r>
            <a:r>
              <a:rPr sz="2400" spc="-20" dirty="0">
                <a:solidFill>
                  <a:srgbClr val="00AF50"/>
                </a:solidFill>
                <a:latin typeface="Carlito"/>
                <a:cs typeface="Carlito"/>
              </a:rPr>
              <a:t>feature </a:t>
            </a:r>
            <a:r>
              <a:rPr sz="2400" dirty="0">
                <a:solidFill>
                  <a:srgbClr val="00AF50"/>
                </a:solidFill>
                <a:latin typeface="Carlito"/>
                <a:cs typeface="Carlito"/>
              </a:rPr>
              <a:t>of </a:t>
            </a:r>
            <a:r>
              <a:rPr sz="2400" spc="-5" dirty="0">
                <a:solidFill>
                  <a:srgbClr val="00AF50"/>
                </a:solidFill>
                <a:latin typeface="Carlito"/>
                <a:cs typeface="Carlito"/>
              </a:rPr>
              <a:t>MySQL. </a:t>
            </a:r>
            <a:r>
              <a:rPr sz="2400" spc="-15" dirty="0">
                <a:solidFill>
                  <a:srgbClr val="00AF50"/>
                </a:solidFill>
                <a:latin typeface="Carlito"/>
                <a:cs typeface="Carlito"/>
              </a:rPr>
              <a:t>By default </a:t>
            </a:r>
            <a:r>
              <a:rPr sz="2400" dirty="0">
                <a:solidFill>
                  <a:srgbClr val="00AF50"/>
                </a:solidFill>
                <a:latin typeface="Carlito"/>
                <a:cs typeface="Carlito"/>
              </a:rPr>
              <a:t>its </a:t>
            </a:r>
            <a:r>
              <a:rPr sz="2400" spc="-10" dirty="0">
                <a:solidFill>
                  <a:srgbClr val="00AF50"/>
                </a:solidFill>
                <a:latin typeface="Carlito"/>
                <a:cs typeface="Carlito"/>
              </a:rPr>
              <a:t>value </a:t>
            </a:r>
            <a:r>
              <a:rPr sz="2400" dirty="0">
                <a:solidFill>
                  <a:srgbClr val="00AF50"/>
                </a:solidFill>
                <a:latin typeface="Carlito"/>
                <a:cs typeface="Carlito"/>
              </a:rPr>
              <a:t>is</a:t>
            </a:r>
            <a:r>
              <a:rPr sz="2400" spc="25" dirty="0">
                <a:solidFill>
                  <a:srgbClr val="00AF50"/>
                </a:solidFill>
                <a:latin typeface="Carlito"/>
                <a:cs typeface="Carlito"/>
              </a:rPr>
              <a:t> </a:t>
            </a:r>
            <a:r>
              <a:rPr sz="2400" spc="-15" dirty="0">
                <a:solidFill>
                  <a:srgbClr val="00AF50"/>
                </a:solidFill>
                <a:latin typeface="Carlito"/>
                <a:cs typeface="Carlito"/>
              </a:rPr>
              <a:t>False.</a:t>
            </a:r>
            <a:endParaRPr sz="2400" dirty="0">
              <a:latin typeface="Carlito"/>
              <a:cs typeface="Carlito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5488304" y="968121"/>
            <a:ext cx="3227070" cy="2540"/>
          </a:xfrm>
          <a:custGeom>
            <a:avLst/>
            <a:gdLst/>
            <a:ahLst/>
            <a:cxnLst/>
            <a:rect l="l" t="t" r="r" b="b"/>
            <a:pathLst>
              <a:path w="3227070" h="2540">
                <a:moveTo>
                  <a:pt x="0" y="2031"/>
                </a:moveTo>
                <a:lnTo>
                  <a:pt x="3227070" y="0"/>
                </a:lnTo>
              </a:path>
            </a:pathLst>
          </a:custGeom>
          <a:ln w="5105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94627" y="152400"/>
            <a:ext cx="8670925" cy="49974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solidFill>
                  <a:srgbClr val="FF0000"/>
                </a:solidFill>
                <a:latin typeface="Carlito"/>
                <a:cs typeface="Carlito"/>
              </a:rPr>
              <a:t>Manage </a:t>
            </a:r>
            <a:r>
              <a:rPr sz="1800" spc="-10" dirty="0">
                <a:solidFill>
                  <a:srgbClr val="FF0000"/>
                </a:solidFill>
                <a:latin typeface="Carlito"/>
                <a:cs typeface="Carlito"/>
              </a:rPr>
              <a:t>Database</a:t>
            </a:r>
            <a:r>
              <a:rPr sz="1800" spc="20" dirty="0">
                <a:solidFill>
                  <a:srgbClr val="FF0000"/>
                </a:solidFill>
                <a:latin typeface="Carlito"/>
                <a:cs typeface="Carlito"/>
              </a:rPr>
              <a:t> </a:t>
            </a:r>
            <a:r>
              <a:rPr sz="1800" spc="-15" dirty="0">
                <a:solidFill>
                  <a:srgbClr val="FF0000"/>
                </a:solidFill>
                <a:latin typeface="Carlito"/>
                <a:cs typeface="Carlito"/>
              </a:rPr>
              <a:t>Transaction</a:t>
            </a:r>
            <a:endParaRPr sz="1800" dirty="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z="1400" spc="-5" dirty="0">
                <a:latin typeface="Carlito"/>
                <a:cs typeface="Carlito"/>
              </a:rPr>
              <a:t>try:</a:t>
            </a:r>
            <a:endParaRPr sz="1400" dirty="0">
              <a:latin typeface="Carlito"/>
              <a:cs typeface="Carlito"/>
            </a:endParaRPr>
          </a:p>
          <a:p>
            <a:pPr marL="131445" marR="1504950">
              <a:lnSpc>
                <a:spcPct val="100000"/>
              </a:lnSpc>
            </a:pPr>
            <a:r>
              <a:rPr sz="1400" spc="-10" dirty="0">
                <a:latin typeface="Carlito"/>
                <a:cs typeface="Carlito"/>
              </a:rPr>
              <a:t>conn </a:t>
            </a:r>
            <a:r>
              <a:rPr sz="1400" spc="-5" dirty="0">
                <a:latin typeface="Carlito"/>
                <a:cs typeface="Carlito"/>
              </a:rPr>
              <a:t>= </a:t>
            </a:r>
            <a:r>
              <a:rPr sz="1400" spc="-10" dirty="0">
                <a:latin typeface="Carlito"/>
                <a:cs typeface="Carlito"/>
              </a:rPr>
              <a:t>mysql.connector.connect(host='localhost',database='school', </a:t>
            </a:r>
            <a:r>
              <a:rPr sz="1400" spc="-5" dirty="0">
                <a:latin typeface="Carlito"/>
                <a:cs typeface="Carlito"/>
              </a:rPr>
              <a:t>user='root', </a:t>
            </a:r>
            <a:r>
              <a:rPr sz="1400" spc="-10" dirty="0">
                <a:latin typeface="Carlito"/>
                <a:cs typeface="Carlito"/>
              </a:rPr>
              <a:t>password='root')  conn.autocommit </a:t>
            </a:r>
            <a:r>
              <a:rPr sz="1400" spc="-5" dirty="0">
                <a:latin typeface="Carlito"/>
                <a:cs typeface="Carlito"/>
              </a:rPr>
              <a:t>=</a:t>
            </a:r>
            <a:r>
              <a:rPr sz="1400" spc="20" dirty="0">
                <a:latin typeface="Carlito"/>
                <a:cs typeface="Carlito"/>
              </a:rPr>
              <a:t> </a:t>
            </a:r>
            <a:r>
              <a:rPr sz="1400" spc="-10" dirty="0">
                <a:latin typeface="Carlito"/>
                <a:cs typeface="Carlito"/>
              </a:rPr>
              <a:t>false</a:t>
            </a:r>
            <a:endParaRPr sz="1400" dirty="0">
              <a:latin typeface="Carlito"/>
              <a:cs typeface="Carlito"/>
            </a:endParaRPr>
          </a:p>
          <a:p>
            <a:pPr marL="131445">
              <a:lnSpc>
                <a:spcPct val="100000"/>
              </a:lnSpc>
            </a:pPr>
            <a:r>
              <a:rPr sz="1400" spc="-10" dirty="0">
                <a:latin typeface="Carlito"/>
                <a:cs typeface="Carlito"/>
              </a:rPr>
              <a:t>cursor </a:t>
            </a:r>
            <a:r>
              <a:rPr sz="1400" spc="-5" dirty="0">
                <a:latin typeface="Carlito"/>
                <a:cs typeface="Carlito"/>
              </a:rPr>
              <a:t>=</a:t>
            </a:r>
            <a:r>
              <a:rPr sz="1400" dirty="0">
                <a:latin typeface="Carlito"/>
                <a:cs typeface="Carlito"/>
              </a:rPr>
              <a:t> </a:t>
            </a:r>
            <a:r>
              <a:rPr sz="1400" spc="-10" dirty="0">
                <a:latin typeface="Carlito"/>
                <a:cs typeface="Carlito"/>
              </a:rPr>
              <a:t>conn.cursor()</a:t>
            </a:r>
            <a:endParaRPr sz="1400" dirty="0">
              <a:latin typeface="Carlito"/>
              <a:cs typeface="Carlito"/>
            </a:endParaRPr>
          </a:p>
          <a:p>
            <a:pPr marL="131445">
              <a:lnSpc>
                <a:spcPct val="100000"/>
              </a:lnSpc>
            </a:pPr>
            <a:r>
              <a:rPr sz="1400" spc="-5" dirty="0">
                <a:latin typeface="Carlito"/>
                <a:cs typeface="Carlito"/>
              </a:rPr>
              <a:t>sql_update_query = """Update </a:t>
            </a:r>
            <a:r>
              <a:rPr sz="1400" spc="-10" dirty="0">
                <a:latin typeface="Carlito"/>
                <a:cs typeface="Carlito"/>
              </a:rPr>
              <a:t>student set </a:t>
            </a:r>
            <a:r>
              <a:rPr sz="1400" spc="-5" dirty="0">
                <a:latin typeface="Carlito"/>
                <a:cs typeface="Carlito"/>
              </a:rPr>
              <a:t>marks = 95 where </a:t>
            </a:r>
            <a:r>
              <a:rPr sz="1400" spc="-10" dirty="0">
                <a:latin typeface="Carlito"/>
                <a:cs typeface="Carlito"/>
              </a:rPr>
              <a:t>rollno </a:t>
            </a:r>
            <a:r>
              <a:rPr sz="1400" spc="-5" dirty="0">
                <a:latin typeface="Carlito"/>
                <a:cs typeface="Carlito"/>
              </a:rPr>
              <a:t>=</a:t>
            </a:r>
            <a:r>
              <a:rPr sz="1400" spc="160" dirty="0">
                <a:latin typeface="Carlito"/>
                <a:cs typeface="Carlito"/>
              </a:rPr>
              <a:t> </a:t>
            </a:r>
            <a:r>
              <a:rPr sz="1400" spc="-10" dirty="0">
                <a:latin typeface="Carlito"/>
                <a:cs typeface="Carlito"/>
              </a:rPr>
              <a:t>2"""</a:t>
            </a:r>
            <a:endParaRPr sz="1400" dirty="0">
              <a:latin typeface="Carlito"/>
              <a:cs typeface="Carlito"/>
            </a:endParaRPr>
          </a:p>
          <a:p>
            <a:pPr marL="131445" marR="5792470">
              <a:lnSpc>
                <a:spcPct val="100000"/>
              </a:lnSpc>
            </a:pPr>
            <a:r>
              <a:rPr sz="1400" spc="-10" dirty="0">
                <a:latin typeface="Carlito"/>
                <a:cs typeface="Carlito"/>
              </a:rPr>
              <a:t>cursor.execute(sql_update_query)  print ("Record Updated successfully ")  </a:t>
            </a:r>
            <a:r>
              <a:rPr sz="1400" spc="-10" dirty="0">
                <a:solidFill>
                  <a:srgbClr val="FF0000"/>
                </a:solidFill>
                <a:latin typeface="Carlito"/>
                <a:cs typeface="Carlito"/>
              </a:rPr>
              <a:t>#Commit your </a:t>
            </a:r>
            <a:r>
              <a:rPr sz="1400" spc="-5" dirty="0">
                <a:solidFill>
                  <a:srgbClr val="FF0000"/>
                </a:solidFill>
                <a:latin typeface="Carlito"/>
                <a:cs typeface="Carlito"/>
              </a:rPr>
              <a:t>changes  </a:t>
            </a:r>
            <a:r>
              <a:rPr sz="1400" spc="-10" dirty="0">
                <a:latin typeface="Carlito"/>
                <a:cs typeface="Carlito"/>
              </a:rPr>
              <a:t>conn.commit()</a:t>
            </a:r>
            <a:endParaRPr sz="1400" dirty="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1400" spc="-15" dirty="0">
                <a:latin typeface="Carlito"/>
                <a:cs typeface="Carlito"/>
              </a:rPr>
              <a:t>except </a:t>
            </a:r>
            <a:r>
              <a:rPr sz="1400" spc="-20" dirty="0">
                <a:latin typeface="Carlito"/>
                <a:cs typeface="Carlito"/>
              </a:rPr>
              <a:t>mysql.connector.Error </a:t>
            </a:r>
            <a:r>
              <a:rPr sz="1400" spc="-5" dirty="0">
                <a:latin typeface="Carlito"/>
                <a:cs typeface="Carlito"/>
              </a:rPr>
              <a:t>as </a:t>
            </a:r>
            <a:r>
              <a:rPr sz="1400" spc="-10" dirty="0">
                <a:latin typeface="Carlito"/>
                <a:cs typeface="Carlito"/>
              </a:rPr>
              <a:t>error</a:t>
            </a:r>
            <a:r>
              <a:rPr sz="1400" spc="85" dirty="0">
                <a:latin typeface="Carlito"/>
                <a:cs typeface="Carlito"/>
              </a:rPr>
              <a:t> </a:t>
            </a:r>
            <a:r>
              <a:rPr sz="1400" spc="-5" dirty="0">
                <a:latin typeface="Carlito"/>
                <a:cs typeface="Carlito"/>
              </a:rPr>
              <a:t>:</a:t>
            </a:r>
            <a:endParaRPr sz="1400" dirty="0">
              <a:latin typeface="Carlito"/>
              <a:cs typeface="Carlito"/>
            </a:endParaRPr>
          </a:p>
          <a:p>
            <a:pPr marL="171450" marR="3509010">
              <a:lnSpc>
                <a:spcPct val="100000"/>
              </a:lnSpc>
            </a:pPr>
            <a:r>
              <a:rPr sz="1400" spc="-10" dirty="0">
                <a:latin typeface="Carlito"/>
                <a:cs typeface="Carlito"/>
              </a:rPr>
              <a:t>print("Failed to update </a:t>
            </a:r>
            <a:r>
              <a:rPr sz="1400" spc="-15" dirty="0">
                <a:latin typeface="Carlito"/>
                <a:cs typeface="Carlito"/>
              </a:rPr>
              <a:t>record </a:t>
            </a:r>
            <a:r>
              <a:rPr sz="1400" spc="-10" dirty="0">
                <a:latin typeface="Carlito"/>
                <a:cs typeface="Carlito"/>
              </a:rPr>
              <a:t>to database rollback: {}".format(error))  </a:t>
            </a:r>
            <a:r>
              <a:rPr sz="1400" spc="-10" dirty="0">
                <a:solidFill>
                  <a:srgbClr val="FF0000"/>
                </a:solidFill>
                <a:latin typeface="Carlito"/>
                <a:cs typeface="Carlito"/>
              </a:rPr>
              <a:t>#reverting </a:t>
            </a:r>
            <a:r>
              <a:rPr sz="1400" spc="-5" dirty="0">
                <a:solidFill>
                  <a:srgbClr val="FF0000"/>
                </a:solidFill>
                <a:latin typeface="Carlito"/>
                <a:cs typeface="Carlito"/>
              </a:rPr>
              <a:t>changes because of</a:t>
            </a:r>
            <a:r>
              <a:rPr sz="1400" spc="50" dirty="0">
                <a:solidFill>
                  <a:srgbClr val="FF0000"/>
                </a:solidFill>
                <a:latin typeface="Carlito"/>
                <a:cs typeface="Carlito"/>
              </a:rPr>
              <a:t> </a:t>
            </a:r>
            <a:r>
              <a:rPr sz="1400" spc="-10" dirty="0">
                <a:solidFill>
                  <a:srgbClr val="FF0000"/>
                </a:solidFill>
                <a:latin typeface="Carlito"/>
                <a:cs typeface="Carlito"/>
              </a:rPr>
              <a:t>exception</a:t>
            </a:r>
            <a:endParaRPr sz="1400" dirty="0">
              <a:latin typeface="Carlito"/>
              <a:cs typeface="Carlito"/>
            </a:endParaRPr>
          </a:p>
          <a:p>
            <a:pPr marL="12700" marR="7416165" indent="158750">
              <a:lnSpc>
                <a:spcPct val="100000"/>
              </a:lnSpc>
              <a:spcBef>
                <a:spcPts val="5"/>
              </a:spcBef>
            </a:pPr>
            <a:r>
              <a:rPr sz="1400" spc="-15" dirty="0">
                <a:latin typeface="Carlito"/>
                <a:cs typeface="Carlito"/>
              </a:rPr>
              <a:t>c</a:t>
            </a:r>
            <a:r>
              <a:rPr sz="1400" spc="-10" dirty="0">
                <a:latin typeface="Carlito"/>
                <a:cs typeface="Carlito"/>
              </a:rPr>
              <a:t>onn</a:t>
            </a:r>
            <a:r>
              <a:rPr sz="1400" spc="-5" dirty="0">
                <a:latin typeface="Carlito"/>
                <a:cs typeface="Carlito"/>
              </a:rPr>
              <a:t>.</a:t>
            </a:r>
            <a:r>
              <a:rPr sz="1400" spc="-35" dirty="0">
                <a:latin typeface="Carlito"/>
                <a:cs typeface="Carlito"/>
              </a:rPr>
              <a:t>r</a:t>
            </a:r>
            <a:r>
              <a:rPr sz="1400" spc="-10" dirty="0">
                <a:latin typeface="Carlito"/>
                <a:cs typeface="Carlito"/>
              </a:rPr>
              <a:t>ol</a:t>
            </a:r>
            <a:r>
              <a:rPr sz="1400" spc="-15" dirty="0">
                <a:latin typeface="Carlito"/>
                <a:cs typeface="Carlito"/>
              </a:rPr>
              <a:t>l</a:t>
            </a:r>
            <a:r>
              <a:rPr sz="1400" spc="-10" dirty="0">
                <a:latin typeface="Carlito"/>
                <a:cs typeface="Carlito"/>
              </a:rPr>
              <a:t>bac</a:t>
            </a:r>
            <a:r>
              <a:rPr sz="1400" dirty="0">
                <a:latin typeface="Carlito"/>
                <a:cs typeface="Carlito"/>
              </a:rPr>
              <a:t>k</a:t>
            </a:r>
            <a:r>
              <a:rPr sz="1400" spc="-5" dirty="0">
                <a:latin typeface="Carlito"/>
                <a:cs typeface="Carlito"/>
              </a:rPr>
              <a:t>()  finally:</a:t>
            </a:r>
            <a:endParaRPr sz="1400" dirty="0">
              <a:latin typeface="Carlito"/>
              <a:cs typeface="Carlito"/>
            </a:endParaRPr>
          </a:p>
          <a:p>
            <a:pPr marL="171450" marR="6315710">
              <a:lnSpc>
                <a:spcPct val="100000"/>
              </a:lnSpc>
            </a:pPr>
            <a:r>
              <a:rPr sz="1400" spc="-10" dirty="0">
                <a:latin typeface="Carlito"/>
                <a:cs typeface="Carlito"/>
              </a:rPr>
              <a:t>#closing database connection.  </a:t>
            </a:r>
            <a:r>
              <a:rPr sz="1400" spc="-5" dirty="0">
                <a:latin typeface="Carlito"/>
                <a:cs typeface="Carlito"/>
              </a:rPr>
              <a:t>if(conn.is_connected()):</a:t>
            </a:r>
            <a:endParaRPr sz="1400" dirty="0">
              <a:latin typeface="Carlito"/>
              <a:cs typeface="Carlito"/>
            </a:endParaRPr>
          </a:p>
          <a:p>
            <a:pPr marL="330835" marR="7377430">
              <a:lnSpc>
                <a:spcPct val="100000"/>
              </a:lnSpc>
            </a:pPr>
            <a:r>
              <a:rPr sz="1400" spc="-5" dirty="0">
                <a:latin typeface="Carlito"/>
                <a:cs typeface="Carlito"/>
              </a:rPr>
              <a:t>cu</a:t>
            </a:r>
            <a:r>
              <a:rPr sz="1400" spc="-30" dirty="0">
                <a:latin typeface="Carlito"/>
                <a:cs typeface="Carlito"/>
              </a:rPr>
              <a:t>r</a:t>
            </a:r>
            <a:r>
              <a:rPr sz="1400" spc="-10" dirty="0">
                <a:latin typeface="Carlito"/>
                <a:cs typeface="Carlito"/>
              </a:rPr>
              <a:t>so</a:t>
            </a:r>
            <a:r>
              <a:rPr sz="1400" spc="-155" dirty="0">
                <a:latin typeface="Carlito"/>
                <a:cs typeface="Carlito"/>
              </a:rPr>
              <a:t>r</a:t>
            </a:r>
            <a:r>
              <a:rPr sz="1400" spc="-5" dirty="0">
                <a:latin typeface="Carlito"/>
                <a:cs typeface="Carlito"/>
              </a:rPr>
              <a:t>.clos</a:t>
            </a:r>
            <a:r>
              <a:rPr sz="1400" spc="-10" dirty="0">
                <a:latin typeface="Carlito"/>
                <a:cs typeface="Carlito"/>
              </a:rPr>
              <a:t>e</a:t>
            </a:r>
            <a:r>
              <a:rPr sz="1400" spc="-5" dirty="0">
                <a:latin typeface="Carlito"/>
                <a:cs typeface="Carlito"/>
              </a:rPr>
              <a:t>()  conn.close()</a:t>
            </a:r>
            <a:endParaRPr sz="1400" dirty="0">
              <a:latin typeface="Carlito"/>
              <a:cs typeface="Carlito"/>
            </a:endParaRPr>
          </a:p>
          <a:p>
            <a:pPr marL="330835">
              <a:lnSpc>
                <a:spcPct val="100000"/>
              </a:lnSpc>
            </a:pPr>
            <a:r>
              <a:rPr sz="1400" spc="-5" dirty="0">
                <a:latin typeface="Carlito"/>
                <a:cs typeface="Carlito"/>
              </a:rPr>
              <a:t>print("connection is</a:t>
            </a:r>
            <a:r>
              <a:rPr sz="1400" spc="25" dirty="0">
                <a:latin typeface="Carlito"/>
                <a:cs typeface="Carlito"/>
              </a:rPr>
              <a:t> </a:t>
            </a:r>
            <a:r>
              <a:rPr sz="1400" spc="-5" dirty="0">
                <a:latin typeface="Carlito"/>
                <a:cs typeface="Carlito"/>
              </a:rPr>
              <a:t>closed")</a:t>
            </a:r>
            <a:endParaRPr sz="1400" dirty="0">
              <a:latin typeface="Carlito"/>
              <a:cs typeface="Carlito"/>
            </a:endParaRPr>
          </a:p>
          <a:p>
            <a:pPr marL="12700" marR="5080" algn="just">
              <a:lnSpc>
                <a:spcPct val="100000"/>
              </a:lnSpc>
            </a:pPr>
            <a:r>
              <a:rPr sz="1400" spc="-5" dirty="0">
                <a:solidFill>
                  <a:srgbClr val="00AF50"/>
                </a:solidFill>
                <a:latin typeface="Carlito"/>
                <a:cs typeface="Carlito"/>
              </a:rPr>
              <a:t>In above </a:t>
            </a:r>
            <a:r>
              <a:rPr sz="1400" spc="-15" dirty="0">
                <a:solidFill>
                  <a:srgbClr val="00AF50"/>
                </a:solidFill>
                <a:latin typeface="Carlito"/>
                <a:cs typeface="Carlito"/>
              </a:rPr>
              <a:t>program </a:t>
            </a:r>
            <a:r>
              <a:rPr sz="1400" spc="-5" dirty="0">
                <a:solidFill>
                  <a:srgbClr val="00AF50"/>
                </a:solidFill>
                <a:latin typeface="Carlito"/>
                <a:cs typeface="Carlito"/>
              </a:rPr>
              <a:t>if </a:t>
            </a:r>
            <a:r>
              <a:rPr sz="1400" spc="-10" dirty="0">
                <a:solidFill>
                  <a:srgbClr val="00AF50"/>
                </a:solidFill>
                <a:latin typeface="Carlito"/>
                <a:cs typeface="Carlito"/>
              </a:rPr>
              <a:t>update </a:t>
            </a:r>
            <a:r>
              <a:rPr sz="1400" dirty="0">
                <a:solidFill>
                  <a:srgbClr val="00AF50"/>
                </a:solidFill>
                <a:latin typeface="Carlito"/>
                <a:cs typeface="Carlito"/>
              </a:rPr>
              <a:t>query </a:t>
            </a:r>
            <a:r>
              <a:rPr sz="1400" spc="-5" dirty="0">
                <a:solidFill>
                  <a:srgbClr val="00AF50"/>
                </a:solidFill>
                <a:latin typeface="Carlito"/>
                <a:cs typeface="Carlito"/>
              </a:rPr>
              <a:t>is successfully </a:t>
            </a:r>
            <a:r>
              <a:rPr sz="1400" spc="-10" dirty="0">
                <a:solidFill>
                  <a:srgbClr val="00AF50"/>
                </a:solidFill>
                <a:latin typeface="Carlito"/>
                <a:cs typeface="Carlito"/>
              </a:rPr>
              <a:t>executed </a:t>
            </a:r>
            <a:r>
              <a:rPr sz="1400" dirty="0">
                <a:solidFill>
                  <a:srgbClr val="00AF50"/>
                </a:solidFill>
                <a:latin typeface="Carlito"/>
                <a:cs typeface="Carlito"/>
              </a:rPr>
              <a:t>then </a:t>
            </a:r>
            <a:r>
              <a:rPr sz="1400" spc="-10" dirty="0">
                <a:solidFill>
                  <a:srgbClr val="00AF50"/>
                </a:solidFill>
                <a:latin typeface="Carlito"/>
                <a:cs typeface="Carlito"/>
              </a:rPr>
              <a:t>commit() </a:t>
            </a:r>
            <a:r>
              <a:rPr sz="1400" spc="-5" dirty="0">
                <a:solidFill>
                  <a:srgbClr val="00AF50"/>
                </a:solidFill>
                <a:latin typeface="Carlito"/>
                <a:cs typeface="Carlito"/>
              </a:rPr>
              <a:t>method will be </a:t>
            </a:r>
            <a:r>
              <a:rPr sz="1400" spc="-10" dirty="0">
                <a:solidFill>
                  <a:srgbClr val="00AF50"/>
                </a:solidFill>
                <a:latin typeface="Carlito"/>
                <a:cs typeface="Carlito"/>
              </a:rPr>
              <a:t>executed </a:t>
            </a:r>
            <a:r>
              <a:rPr sz="1400" spc="-5" dirty="0">
                <a:solidFill>
                  <a:srgbClr val="00AF50"/>
                </a:solidFill>
                <a:latin typeface="Carlito"/>
                <a:cs typeface="Carlito"/>
              </a:rPr>
              <a:t>otherwise </a:t>
            </a:r>
            <a:r>
              <a:rPr sz="1400" spc="-10" dirty="0">
                <a:solidFill>
                  <a:srgbClr val="00AF50"/>
                </a:solidFill>
                <a:latin typeface="Carlito"/>
                <a:cs typeface="Carlito"/>
              </a:rPr>
              <a:t>exception  error </a:t>
            </a:r>
            <a:r>
              <a:rPr sz="1400" spc="-5" dirty="0">
                <a:solidFill>
                  <a:srgbClr val="00AF50"/>
                </a:solidFill>
                <a:latin typeface="Carlito"/>
                <a:cs typeface="Carlito"/>
              </a:rPr>
              <a:t>part will be </a:t>
            </a:r>
            <a:r>
              <a:rPr sz="1400" spc="-10" dirty="0">
                <a:solidFill>
                  <a:srgbClr val="00AF50"/>
                </a:solidFill>
                <a:latin typeface="Carlito"/>
                <a:cs typeface="Carlito"/>
              </a:rPr>
              <a:t>executed </a:t>
            </a:r>
            <a:r>
              <a:rPr sz="1400" spc="-5" dirty="0">
                <a:solidFill>
                  <a:srgbClr val="00AF50"/>
                </a:solidFill>
                <a:latin typeface="Carlito"/>
                <a:cs typeface="Carlito"/>
              </a:rPr>
              <a:t>where </a:t>
            </a:r>
            <a:r>
              <a:rPr sz="1400" spc="-10" dirty="0">
                <a:solidFill>
                  <a:srgbClr val="00AF50"/>
                </a:solidFill>
                <a:latin typeface="Carlito"/>
                <a:cs typeface="Carlito"/>
              </a:rPr>
              <a:t>revert </a:t>
            </a:r>
            <a:r>
              <a:rPr sz="1400" spc="-5" dirty="0">
                <a:solidFill>
                  <a:srgbClr val="00AF50"/>
                </a:solidFill>
                <a:latin typeface="Carlito"/>
                <a:cs typeface="Carlito"/>
              </a:rPr>
              <a:t>of </a:t>
            </a:r>
            <a:r>
              <a:rPr sz="1400" spc="-10" dirty="0">
                <a:solidFill>
                  <a:srgbClr val="00AF50"/>
                </a:solidFill>
                <a:latin typeface="Carlito"/>
                <a:cs typeface="Carlito"/>
              </a:rPr>
              <a:t>update </a:t>
            </a:r>
            <a:r>
              <a:rPr sz="1400" spc="-5" dirty="0">
                <a:solidFill>
                  <a:srgbClr val="00AF50"/>
                </a:solidFill>
                <a:latin typeface="Carlito"/>
                <a:cs typeface="Carlito"/>
              </a:rPr>
              <a:t>query will be done due </a:t>
            </a:r>
            <a:r>
              <a:rPr sz="1400" spc="-10" dirty="0">
                <a:solidFill>
                  <a:srgbClr val="00AF50"/>
                </a:solidFill>
                <a:latin typeface="Carlito"/>
                <a:cs typeface="Carlito"/>
              </a:rPr>
              <a:t>to </a:t>
            </a:r>
            <a:r>
              <a:rPr sz="1400" spc="-30" dirty="0">
                <a:solidFill>
                  <a:srgbClr val="00AF50"/>
                </a:solidFill>
                <a:latin typeface="Carlito"/>
                <a:cs typeface="Carlito"/>
              </a:rPr>
              <a:t>error.At </a:t>
            </a:r>
            <a:r>
              <a:rPr sz="1400" spc="-5" dirty="0">
                <a:solidFill>
                  <a:srgbClr val="00AF50"/>
                </a:solidFill>
                <a:latin typeface="Carlito"/>
                <a:cs typeface="Carlito"/>
              </a:rPr>
              <a:t>finally </a:t>
            </a:r>
            <a:r>
              <a:rPr sz="1400" spc="-10" dirty="0">
                <a:solidFill>
                  <a:srgbClr val="00AF50"/>
                </a:solidFill>
                <a:latin typeface="Carlito"/>
                <a:cs typeface="Carlito"/>
              </a:rPr>
              <a:t>we are </a:t>
            </a:r>
            <a:r>
              <a:rPr sz="1400" spc="-5" dirty="0">
                <a:solidFill>
                  <a:srgbClr val="00AF50"/>
                </a:solidFill>
                <a:latin typeface="Carlito"/>
                <a:cs typeface="Carlito"/>
              </a:rPr>
              <a:t>closing </a:t>
            </a:r>
            <a:r>
              <a:rPr sz="1400" spc="-10" dirty="0">
                <a:solidFill>
                  <a:srgbClr val="00AF50"/>
                </a:solidFill>
                <a:latin typeface="Carlito"/>
                <a:cs typeface="Carlito"/>
              </a:rPr>
              <a:t>cursor </a:t>
            </a:r>
            <a:r>
              <a:rPr sz="1400" spc="-5" dirty="0">
                <a:solidFill>
                  <a:srgbClr val="00AF50"/>
                </a:solidFill>
                <a:latin typeface="Carlito"/>
                <a:cs typeface="Carlito"/>
              </a:rPr>
              <a:t>as  well</a:t>
            </a:r>
            <a:r>
              <a:rPr sz="1400" spc="110" dirty="0">
                <a:solidFill>
                  <a:srgbClr val="00AF50"/>
                </a:solidFill>
                <a:latin typeface="Carlito"/>
                <a:cs typeface="Carlito"/>
              </a:rPr>
              <a:t> </a:t>
            </a:r>
            <a:r>
              <a:rPr sz="1400" spc="-5" dirty="0">
                <a:solidFill>
                  <a:srgbClr val="00AF50"/>
                </a:solidFill>
                <a:latin typeface="Carlito"/>
                <a:cs typeface="Carlito"/>
              </a:rPr>
              <a:t>as</a:t>
            </a:r>
            <a:r>
              <a:rPr sz="1400" spc="110" dirty="0">
                <a:solidFill>
                  <a:srgbClr val="00AF50"/>
                </a:solidFill>
                <a:latin typeface="Carlito"/>
                <a:cs typeface="Carlito"/>
              </a:rPr>
              <a:t> </a:t>
            </a:r>
            <a:r>
              <a:rPr sz="1400" spc="-20" dirty="0">
                <a:solidFill>
                  <a:srgbClr val="00AF50"/>
                </a:solidFill>
                <a:latin typeface="Carlito"/>
                <a:cs typeface="Carlito"/>
              </a:rPr>
              <a:t>connection.To</a:t>
            </a:r>
            <a:r>
              <a:rPr sz="1400" spc="110" dirty="0">
                <a:solidFill>
                  <a:srgbClr val="00AF50"/>
                </a:solidFill>
                <a:latin typeface="Carlito"/>
                <a:cs typeface="Carlito"/>
              </a:rPr>
              <a:t> </a:t>
            </a:r>
            <a:r>
              <a:rPr sz="1400" spc="-10" dirty="0">
                <a:solidFill>
                  <a:srgbClr val="00AF50"/>
                </a:solidFill>
                <a:latin typeface="Carlito"/>
                <a:cs typeface="Carlito"/>
              </a:rPr>
              <a:t>rollback</a:t>
            </a:r>
            <a:r>
              <a:rPr sz="1400" spc="110" dirty="0">
                <a:solidFill>
                  <a:srgbClr val="00AF50"/>
                </a:solidFill>
                <a:latin typeface="Carlito"/>
                <a:cs typeface="Carlito"/>
              </a:rPr>
              <a:t> </a:t>
            </a:r>
            <a:r>
              <a:rPr sz="1400" spc="-5" dirty="0">
                <a:solidFill>
                  <a:srgbClr val="00AF50"/>
                </a:solidFill>
                <a:latin typeface="Carlito"/>
                <a:cs typeface="Carlito"/>
              </a:rPr>
              <a:t>or</a:t>
            </a:r>
            <a:r>
              <a:rPr sz="1400" spc="105" dirty="0">
                <a:solidFill>
                  <a:srgbClr val="00AF50"/>
                </a:solidFill>
                <a:latin typeface="Carlito"/>
                <a:cs typeface="Carlito"/>
              </a:rPr>
              <a:t> </a:t>
            </a:r>
            <a:r>
              <a:rPr sz="1400" spc="-10" dirty="0">
                <a:solidFill>
                  <a:srgbClr val="00AF50"/>
                </a:solidFill>
                <a:latin typeface="Carlito"/>
                <a:cs typeface="Carlito"/>
              </a:rPr>
              <a:t>commit</a:t>
            </a:r>
            <a:r>
              <a:rPr sz="1400" spc="110" dirty="0">
                <a:solidFill>
                  <a:srgbClr val="00AF50"/>
                </a:solidFill>
                <a:latin typeface="Carlito"/>
                <a:cs typeface="Carlito"/>
              </a:rPr>
              <a:t> </a:t>
            </a:r>
            <a:r>
              <a:rPr sz="1400" spc="-10" dirty="0">
                <a:solidFill>
                  <a:srgbClr val="00AF50"/>
                </a:solidFill>
                <a:latin typeface="Carlito"/>
                <a:cs typeface="Carlito"/>
              </a:rPr>
              <a:t>we</a:t>
            </a:r>
            <a:r>
              <a:rPr sz="1400" spc="110" dirty="0">
                <a:solidFill>
                  <a:srgbClr val="00AF50"/>
                </a:solidFill>
                <a:latin typeface="Carlito"/>
                <a:cs typeface="Carlito"/>
              </a:rPr>
              <a:t> </a:t>
            </a:r>
            <a:r>
              <a:rPr sz="1400" spc="-15" dirty="0">
                <a:solidFill>
                  <a:srgbClr val="00AF50"/>
                </a:solidFill>
                <a:latin typeface="Carlito"/>
                <a:cs typeface="Carlito"/>
              </a:rPr>
              <a:t>have</a:t>
            </a:r>
            <a:r>
              <a:rPr sz="1400" spc="114" dirty="0">
                <a:solidFill>
                  <a:srgbClr val="00AF50"/>
                </a:solidFill>
                <a:latin typeface="Carlito"/>
                <a:cs typeface="Carlito"/>
              </a:rPr>
              <a:t> </a:t>
            </a:r>
            <a:r>
              <a:rPr sz="1400" spc="-10" dirty="0">
                <a:solidFill>
                  <a:srgbClr val="00AF50"/>
                </a:solidFill>
                <a:latin typeface="Carlito"/>
                <a:cs typeface="Carlito"/>
              </a:rPr>
              <a:t>to</a:t>
            </a:r>
            <a:r>
              <a:rPr sz="1400" spc="110" dirty="0">
                <a:solidFill>
                  <a:srgbClr val="00AF50"/>
                </a:solidFill>
                <a:latin typeface="Carlito"/>
                <a:cs typeface="Carlito"/>
              </a:rPr>
              <a:t> </a:t>
            </a:r>
            <a:r>
              <a:rPr sz="1400" spc="-10" dirty="0">
                <a:solidFill>
                  <a:srgbClr val="00AF50"/>
                </a:solidFill>
                <a:latin typeface="Carlito"/>
                <a:cs typeface="Carlito"/>
              </a:rPr>
              <a:t>set</a:t>
            </a:r>
            <a:r>
              <a:rPr sz="1400" spc="110" dirty="0">
                <a:solidFill>
                  <a:srgbClr val="00AF50"/>
                </a:solidFill>
                <a:latin typeface="Carlito"/>
                <a:cs typeface="Carlito"/>
              </a:rPr>
              <a:t> </a:t>
            </a:r>
            <a:r>
              <a:rPr sz="1400" spc="-5" dirty="0">
                <a:solidFill>
                  <a:srgbClr val="00AF50"/>
                </a:solidFill>
                <a:latin typeface="Carlito"/>
                <a:cs typeface="Carlito"/>
              </a:rPr>
              <a:t>autocommit=false,just</a:t>
            </a:r>
            <a:r>
              <a:rPr sz="1400" spc="114" dirty="0">
                <a:solidFill>
                  <a:srgbClr val="00AF50"/>
                </a:solidFill>
                <a:latin typeface="Carlito"/>
                <a:cs typeface="Carlito"/>
              </a:rPr>
              <a:t> </a:t>
            </a:r>
            <a:r>
              <a:rPr sz="1400" spc="-15" dirty="0">
                <a:solidFill>
                  <a:srgbClr val="00AF50"/>
                </a:solidFill>
                <a:latin typeface="Carlito"/>
                <a:cs typeface="Carlito"/>
              </a:rPr>
              <a:t>like</a:t>
            </a:r>
            <a:r>
              <a:rPr sz="1400" spc="110" dirty="0">
                <a:solidFill>
                  <a:srgbClr val="00AF50"/>
                </a:solidFill>
                <a:latin typeface="Carlito"/>
                <a:cs typeface="Carlito"/>
              </a:rPr>
              <a:t> </a:t>
            </a:r>
            <a:r>
              <a:rPr sz="1400" spc="-10" dirty="0">
                <a:latin typeface="Carlito"/>
                <a:cs typeface="Carlito"/>
              </a:rPr>
              <a:t>conn.autocommit</a:t>
            </a:r>
            <a:r>
              <a:rPr sz="1400" spc="114" dirty="0">
                <a:latin typeface="Carlito"/>
                <a:cs typeface="Carlito"/>
              </a:rPr>
              <a:t> </a:t>
            </a:r>
            <a:r>
              <a:rPr sz="1400" spc="-5" dirty="0">
                <a:latin typeface="Carlito"/>
                <a:cs typeface="Carlito"/>
              </a:rPr>
              <a:t>=</a:t>
            </a:r>
            <a:r>
              <a:rPr sz="1400" spc="110" dirty="0">
                <a:latin typeface="Carlito"/>
                <a:cs typeface="Carlito"/>
              </a:rPr>
              <a:t> </a:t>
            </a:r>
            <a:r>
              <a:rPr sz="1400" spc="-10" dirty="0">
                <a:latin typeface="Carlito"/>
                <a:cs typeface="Carlito"/>
              </a:rPr>
              <a:t>false</a:t>
            </a:r>
            <a:r>
              <a:rPr sz="1400" spc="114" dirty="0">
                <a:latin typeface="Carlito"/>
                <a:cs typeface="Carlito"/>
              </a:rPr>
              <a:t> </a:t>
            </a:r>
            <a:r>
              <a:rPr sz="1400" spc="-5" dirty="0">
                <a:solidFill>
                  <a:srgbClr val="00AF50"/>
                </a:solidFill>
                <a:latin typeface="Carlito"/>
                <a:cs typeface="Carlito"/>
              </a:rPr>
              <a:t>in</a:t>
            </a:r>
            <a:r>
              <a:rPr sz="1400" spc="110" dirty="0">
                <a:solidFill>
                  <a:srgbClr val="00AF50"/>
                </a:solidFill>
                <a:latin typeface="Carlito"/>
                <a:cs typeface="Carlito"/>
              </a:rPr>
              <a:t> </a:t>
            </a:r>
            <a:r>
              <a:rPr sz="1400" spc="-5" dirty="0">
                <a:solidFill>
                  <a:srgbClr val="00AF50"/>
                </a:solidFill>
                <a:latin typeface="Carlito"/>
                <a:cs typeface="Carlito"/>
              </a:rPr>
              <a:t>above</a:t>
            </a:r>
            <a:endParaRPr sz="1400" dirty="0">
              <a:latin typeface="Carlito"/>
              <a:cs typeface="Carlito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5488304" y="968121"/>
            <a:ext cx="3227070" cy="2540"/>
          </a:xfrm>
          <a:custGeom>
            <a:avLst/>
            <a:gdLst/>
            <a:ahLst/>
            <a:cxnLst/>
            <a:rect l="l" t="t" r="r" b="b"/>
            <a:pathLst>
              <a:path w="3227070" h="2540">
                <a:moveTo>
                  <a:pt x="0" y="2031"/>
                </a:moveTo>
                <a:lnTo>
                  <a:pt x="3227070" y="0"/>
                </a:lnTo>
              </a:path>
            </a:pathLst>
          </a:custGeom>
          <a:ln w="5105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81000" y="1905000"/>
            <a:ext cx="8483600" cy="298030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solidFill>
                  <a:srgbClr val="FF0000"/>
                </a:solidFill>
                <a:latin typeface="Carlito"/>
                <a:cs typeface="Carlito"/>
              </a:rPr>
              <a:t>SQL</a:t>
            </a:r>
            <a:r>
              <a:rPr sz="2400" spc="-15" dirty="0">
                <a:solidFill>
                  <a:srgbClr val="FF0000"/>
                </a:solidFill>
                <a:latin typeface="Carlito"/>
                <a:cs typeface="Carlito"/>
              </a:rPr>
              <a:t> </a:t>
            </a:r>
            <a:r>
              <a:rPr sz="2400" spc="-15" dirty="0" smtClean="0">
                <a:solidFill>
                  <a:srgbClr val="FF0000"/>
                </a:solidFill>
                <a:latin typeface="Carlito"/>
                <a:cs typeface="Carlito"/>
              </a:rPr>
              <a:t>Connectors</a:t>
            </a:r>
            <a:endParaRPr lang="en-US" sz="2400" spc="-15" dirty="0" smtClean="0">
              <a:solidFill>
                <a:srgbClr val="FF0000"/>
              </a:solidFill>
              <a:latin typeface="Carlito"/>
              <a:cs typeface="Carlito"/>
            </a:endParaRPr>
          </a:p>
          <a:p>
            <a:pPr marL="12700" algn="just">
              <a:lnSpc>
                <a:spcPct val="100000"/>
              </a:lnSpc>
              <a:spcBef>
                <a:spcPts val="100"/>
              </a:spcBef>
            </a:pPr>
            <a:endParaRPr sz="2400" dirty="0">
              <a:latin typeface="Carlito"/>
              <a:cs typeface="Carlito"/>
            </a:endParaRPr>
          </a:p>
          <a:p>
            <a:pPr marL="12700" marR="5080" algn="just">
              <a:lnSpc>
                <a:spcPct val="100000"/>
              </a:lnSpc>
            </a:pPr>
            <a:r>
              <a:rPr sz="2400" spc="-45" dirty="0">
                <a:solidFill>
                  <a:srgbClr val="00AF50"/>
                </a:solidFill>
                <a:latin typeface="Carlito"/>
                <a:cs typeface="Carlito"/>
              </a:rPr>
              <a:t>We </a:t>
            </a:r>
            <a:r>
              <a:rPr sz="2400" spc="-10" dirty="0">
                <a:solidFill>
                  <a:srgbClr val="00AF50"/>
                </a:solidFill>
                <a:latin typeface="Carlito"/>
                <a:cs typeface="Carlito"/>
              </a:rPr>
              <a:t>must </a:t>
            </a:r>
            <a:r>
              <a:rPr sz="2400" spc="-5" dirty="0">
                <a:solidFill>
                  <a:srgbClr val="00AF50"/>
                </a:solidFill>
                <a:latin typeface="Carlito"/>
                <a:cs typeface="Carlito"/>
              </a:rPr>
              <a:t>download </a:t>
            </a:r>
            <a:r>
              <a:rPr sz="2400" dirty="0">
                <a:solidFill>
                  <a:srgbClr val="00AF50"/>
                </a:solidFill>
                <a:latin typeface="Carlito"/>
                <a:cs typeface="Carlito"/>
              </a:rPr>
              <a:t>a </a:t>
            </a:r>
            <a:r>
              <a:rPr sz="2400" spc="-20" dirty="0">
                <a:solidFill>
                  <a:srgbClr val="00AF50"/>
                </a:solidFill>
                <a:latin typeface="Carlito"/>
                <a:cs typeface="Carlito"/>
              </a:rPr>
              <a:t>separate </a:t>
            </a:r>
            <a:r>
              <a:rPr sz="2400" spc="-5" dirty="0">
                <a:solidFill>
                  <a:srgbClr val="00AF50"/>
                </a:solidFill>
                <a:latin typeface="Carlito"/>
                <a:cs typeface="Carlito"/>
              </a:rPr>
              <a:t>DB </a:t>
            </a:r>
            <a:r>
              <a:rPr sz="2400" dirty="0">
                <a:solidFill>
                  <a:srgbClr val="00AF50"/>
                </a:solidFill>
                <a:latin typeface="Carlito"/>
                <a:cs typeface="Carlito"/>
              </a:rPr>
              <a:t>API </a:t>
            </a:r>
            <a:r>
              <a:rPr sz="2400" spc="-5" dirty="0">
                <a:solidFill>
                  <a:srgbClr val="00AF50"/>
                </a:solidFill>
                <a:latin typeface="Carlito"/>
                <a:cs typeface="Carlito"/>
              </a:rPr>
              <a:t>module </a:t>
            </a:r>
            <a:r>
              <a:rPr sz="2400" spc="-20" dirty="0">
                <a:solidFill>
                  <a:srgbClr val="00AF50"/>
                </a:solidFill>
                <a:latin typeface="Carlito"/>
                <a:cs typeface="Carlito"/>
              </a:rPr>
              <a:t>for </a:t>
            </a:r>
            <a:r>
              <a:rPr sz="2400" dirty="0">
                <a:solidFill>
                  <a:srgbClr val="00AF50"/>
                </a:solidFill>
                <a:latin typeface="Carlito"/>
                <a:cs typeface="Carlito"/>
              </a:rPr>
              <a:t>each </a:t>
            </a:r>
            <a:r>
              <a:rPr sz="2400" spc="-10" dirty="0">
                <a:solidFill>
                  <a:srgbClr val="00AF50"/>
                </a:solidFill>
                <a:latin typeface="Carlito"/>
                <a:cs typeface="Carlito"/>
              </a:rPr>
              <a:t>database </a:t>
            </a:r>
            <a:r>
              <a:rPr sz="2400" spc="-25" dirty="0">
                <a:solidFill>
                  <a:srgbClr val="00AF50"/>
                </a:solidFill>
                <a:latin typeface="Carlito"/>
                <a:cs typeface="Carlito"/>
              </a:rPr>
              <a:t>we  </a:t>
            </a:r>
            <a:r>
              <a:rPr sz="2400" spc="-5" dirty="0">
                <a:solidFill>
                  <a:srgbClr val="00AF50"/>
                </a:solidFill>
                <a:latin typeface="Carlito"/>
                <a:cs typeface="Carlito"/>
              </a:rPr>
              <a:t>need </a:t>
            </a:r>
            <a:r>
              <a:rPr sz="2400" spc="-15" dirty="0">
                <a:solidFill>
                  <a:srgbClr val="00AF50"/>
                </a:solidFill>
                <a:latin typeface="Carlito"/>
                <a:cs typeface="Carlito"/>
              </a:rPr>
              <a:t>to </a:t>
            </a:r>
            <a:r>
              <a:rPr sz="2400" spc="-5" dirty="0">
                <a:solidFill>
                  <a:srgbClr val="00AF50"/>
                </a:solidFill>
                <a:latin typeface="Carlito"/>
                <a:cs typeface="Carlito"/>
              </a:rPr>
              <a:t>access. </a:t>
            </a:r>
            <a:endParaRPr lang="en-US" sz="2400" spc="-5" dirty="0" smtClean="0">
              <a:solidFill>
                <a:srgbClr val="00AF50"/>
              </a:solidFill>
              <a:latin typeface="Carlito"/>
              <a:cs typeface="Carlito"/>
            </a:endParaRPr>
          </a:p>
          <a:p>
            <a:pPr marL="12700" marR="5080" algn="just">
              <a:lnSpc>
                <a:spcPct val="100000"/>
              </a:lnSpc>
            </a:pPr>
            <a:endParaRPr lang="en-US" sz="2400" spc="-5" dirty="0">
              <a:solidFill>
                <a:srgbClr val="00AF50"/>
              </a:solidFill>
              <a:latin typeface="Carlito"/>
              <a:cs typeface="Carlito"/>
            </a:endParaRPr>
          </a:p>
          <a:p>
            <a:pPr marL="12700" marR="5080" algn="just">
              <a:lnSpc>
                <a:spcPct val="100000"/>
              </a:lnSpc>
            </a:pPr>
            <a:r>
              <a:rPr sz="2400" spc="-5" dirty="0" smtClean="0">
                <a:solidFill>
                  <a:srgbClr val="00B0F0"/>
                </a:solidFill>
                <a:latin typeface="Carlito"/>
                <a:cs typeface="Carlito"/>
              </a:rPr>
              <a:t>Suppose </a:t>
            </a:r>
            <a:r>
              <a:rPr sz="2400" spc="-15" dirty="0">
                <a:solidFill>
                  <a:srgbClr val="00B0F0"/>
                </a:solidFill>
                <a:latin typeface="Carlito"/>
                <a:cs typeface="Carlito"/>
              </a:rPr>
              <a:t>we </a:t>
            </a:r>
            <a:r>
              <a:rPr sz="2400" spc="-5" dirty="0">
                <a:solidFill>
                  <a:srgbClr val="00B0F0"/>
                </a:solidFill>
                <a:latin typeface="Carlito"/>
                <a:cs typeface="Carlito"/>
              </a:rPr>
              <a:t>need </a:t>
            </a:r>
            <a:r>
              <a:rPr sz="2400" spc="-15" dirty="0">
                <a:solidFill>
                  <a:srgbClr val="00B0F0"/>
                </a:solidFill>
                <a:latin typeface="Carlito"/>
                <a:cs typeface="Carlito"/>
              </a:rPr>
              <a:t>to </a:t>
            </a:r>
            <a:r>
              <a:rPr sz="2400" spc="-5" dirty="0">
                <a:solidFill>
                  <a:srgbClr val="00B0F0"/>
                </a:solidFill>
                <a:latin typeface="Carlito"/>
                <a:cs typeface="Carlito"/>
              </a:rPr>
              <a:t>access </a:t>
            </a:r>
            <a:r>
              <a:rPr sz="2400" dirty="0">
                <a:solidFill>
                  <a:srgbClr val="00B0F0"/>
                </a:solidFill>
                <a:latin typeface="Carlito"/>
                <a:cs typeface="Carlito"/>
              </a:rPr>
              <a:t>an </a:t>
            </a:r>
            <a:r>
              <a:rPr sz="2400" spc="-10" dirty="0">
                <a:solidFill>
                  <a:srgbClr val="00B0F0"/>
                </a:solidFill>
                <a:latin typeface="Carlito"/>
                <a:cs typeface="Carlito"/>
              </a:rPr>
              <a:t>Oracle database </a:t>
            </a:r>
            <a:r>
              <a:rPr sz="2400" spc="5" dirty="0">
                <a:solidFill>
                  <a:srgbClr val="00B0F0"/>
                </a:solidFill>
                <a:latin typeface="Carlito"/>
                <a:cs typeface="Carlito"/>
              </a:rPr>
              <a:t>as  </a:t>
            </a:r>
            <a:r>
              <a:rPr sz="2400" spc="-10" dirty="0">
                <a:solidFill>
                  <a:srgbClr val="00B0F0"/>
                </a:solidFill>
                <a:latin typeface="Carlito"/>
                <a:cs typeface="Carlito"/>
              </a:rPr>
              <a:t>well </a:t>
            </a:r>
            <a:r>
              <a:rPr sz="2400" spc="-5" dirty="0">
                <a:solidFill>
                  <a:srgbClr val="00B0F0"/>
                </a:solidFill>
                <a:latin typeface="Carlito"/>
                <a:cs typeface="Carlito"/>
              </a:rPr>
              <a:t>as </a:t>
            </a:r>
            <a:r>
              <a:rPr sz="2400" dirty="0">
                <a:solidFill>
                  <a:srgbClr val="00B0F0"/>
                </a:solidFill>
                <a:latin typeface="Carlito"/>
                <a:cs typeface="Carlito"/>
              </a:rPr>
              <a:t>a </a:t>
            </a:r>
            <a:r>
              <a:rPr sz="2400" spc="-5" dirty="0">
                <a:solidFill>
                  <a:srgbClr val="00B0F0"/>
                </a:solidFill>
                <a:latin typeface="Carlito"/>
                <a:cs typeface="Carlito"/>
              </a:rPr>
              <a:t>MySQL </a:t>
            </a:r>
            <a:r>
              <a:rPr sz="2400" spc="-10" dirty="0">
                <a:solidFill>
                  <a:srgbClr val="00B0F0"/>
                </a:solidFill>
                <a:latin typeface="Carlito"/>
                <a:cs typeface="Carlito"/>
              </a:rPr>
              <a:t>database, </a:t>
            </a:r>
            <a:r>
              <a:rPr sz="2400" spc="-15" dirty="0">
                <a:solidFill>
                  <a:srgbClr val="00B0F0"/>
                </a:solidFill>
                <a:latin typeface="Carlito"/>
                <a:cs typeface="Carlito"/>
              </a:rPr>
              <a:t>we </a:t>
            </a:r>
            <a:r>
              <a:rPr sz="2400" spc="-10" dirty="0">
                <a:solidFill>
                  <a:srgbClr val="00B0F0"/>
                </a:solidFill>
                <a:latin typeface="Carlito"/>
                <a:cs typeface="Carlito"/>
              </a:rPr>
              <a:t>must </a:t>
            </a:r>
            <a:r>
              <a:rPr sz="2400" spc="-5" dirty="0">
                <a:solidFill>
                  <a:srgbClr val="00B0F0"/>
                </a:solidFill>
                <a:latin typeface="Carlito"/>
                <a:cs typeface="Carlito"/>
              </a:rPr>
              <a:t>download both </a:t>
            </a:r>
            <a:r>
              <a:rPr sz="2400" dirty="0">
                <a:solidFill>
                  <a:srgbClr val="00B0F0"/>
                </a:solidFill>
                <a:latin typeface="Carlito"/>
                <a:cs typeface="Carlito"/>
              </a:rPr>
              <a:t>the </a:t>
            </a:r>
            <a:r>
              <a:rPr sz="2400" spc="-15" dirty="0">
                <a:solidFill>
                  <a:srgbClr val="00B0F0"/>
                </a:solidFill>
                <a:latin typeface="Carlito"/>
                <a:cs typeface="Carlito"/>
              </a:rPr>
              <a:t>Oracle </a:t>
            </a:r>
            <a:r>
              <a:rPr sz="2400" dirty="0">
                <a:solidFill>
                  <a:srgbClr val="00B0F0"/>
                </a:solidFill>
                <a:latin typeface="Carlito"/>
                <a:cs typeface="Carlito"/>
              </a:rPr>
              <a:t>and  the MySQL </a:t>
            </a:r>
            <a:r>
              <a:rPr sz="2400" spc="-10" dirty="0">
                <a:solidFill>
                  <a:srgbClr val="00B0F0"/>
                </a:solidFill>
                <a:latin typeface="Carlito"/>
                <a:cs typeface="Carlito"/>
              </a:rPr>
              <a:t>database </a:t>
            </a:r>
            <a:r>
              <a:rPr sz="2400" dirty="0">
                <a:solidFill>
                  <a:srgbClr val="00B0F0"/>
                </a:solidFill>
                <a:latin typeface="Carlito"/>
                <a:cs typeface="Carlito"/>
              </a:rPr>
              <a:t>modules</a:t>
            </a:r>
            <a:r>
              <a:rPr sz="2400" spc="-15" dirty="0">
                <a:solidFill>
                  <a:srgbClr val="00B0F0"/>
                </a:solidFill>
                <a:latin typeface="Carlito"/>
                <a:cs typeface="Carlito"/>
              </a:rPr>
              <a:t> </a:t>
            </a:r>
            <a:r>
              <a:rPr sz="2400" dirty="0" smtClean="0">
                <a:solidFill>
                  <a:srgbClr val="00B0F0"/>
                </a:solidFill>
                <a:latin typeface="Carlito"/>
                <a:cs typeface="Carlito"/>
              </a:rPr>
              <a:t>.</a:t>
            </a:r>
            <a:endParaRPr sz="2400" dirty="0">
              <a:solidFill>
                <a:srgbClr val="00B0F0"/>
              </a:solidFill>
              <a:latin typeface="Carlito"/>
              <a:cs typeface="Carlito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5488304" y="968121"/>
            <a:ext cx="3227070" cy="2540"/>
          </a:xfrm>
          <a:custGeom>
            <a:avLst/>
            <a:gdLst/>
            <a:ahLst/>
            <a:cxnLst/>
            <a:rect l="l" t="t" r="r" b="b"/>
            <a:pathLst>
              <a:path w="3227070" h="2540">
                <a:moveTo>
                  <a:pt x="0" y="2031"/>
                </a:moveTo>
                <a:lnTo>
                  <a:pt x="3227070" y="0"/>
                </a:lnTo>
              </a:path>
            </a:pathLst>
          </a:custGeom>
          <a:ln w="5105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44805" y="1032254"/>
            <a:ext cx="8483600" cy="40754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</a:pPr>
            <a:endParaRPr lang="en-US" sz="2400" spc="-5" dirty="0" smtClean="0">
              <a:solidFill>
                <a:srgbClr val="00AF50"/>
              </a:solidFill>
              <a:latin typeface="Carlito"/>
              <a:cs typeface="Carlito"/>
            </a:endParaRPr>
          </a:p>
          <a:p>
            <a:pPr marL="12700" marR="5080" algn="just">
              <a:lnSpc>
                <a:spcPct val="100000"/>
              </a:lnSpc>
            </a:pPr>
            <a:r>
              <a:rPr sz="2400" spc="-5" dirty="0" smtClean="0">
                <a:solidFill>
                  <a:srgbClr val="00AF50"/>
                </a:solidFill>
                <a:latin typeface="Carlito"/>
                <a:cs typeface="Carlito"/>
              </a:rPr>
              <a:t>The </a:t>
            </a:r>
            <a:r>
              <a:rPr sz="2400" spc="-5" dirty="0">
                <a:solidFill>
                  <a:srgbClr val="C00000"/>
                </a:solidFill>
                <a:latin typeface="Carlito"/>
                <a:cs typeface="Carlito"/>
              </a:rPr>
              <a:t>DB API </a:t>
            </a:r>
            <a:r>
              <a:rPr sz="2400" spc="-10" dirty="0">
                <a:solidFill>
                  <a:srgbClr val="00AF50"/>
                </a:solidFill>
                <a:latin typeface="Carlito"/>
                <a:cs typeface="Carlito"/>
              </a:rPr>
              <a:t>provides </a:t>
            </a:r>
            <a:r>
              <a:rPr sz="2400" dirty="0">
                <a:solidFill>
                  <a:srgbClr val="00AF50"/>
                </a:solidFill>
                <a:latin typeface="Carlito"/>
                <a:cs typeface="Carlito"/>
              </a:rPr>
              <a:t>a </a:t>
            </a:r>
            <a:r>
              <a:rPr sz="2400" spc="-5" dirty="0">
                <a:solidFill>
                  <a:srgbClr val="00AF50"/>
                </a:solidFill>
                <a:latin typeface="Carlito"/>
                <a:cs typeface="Carlito"/>
              </a:rPr>
              <a:t>minimal </a:t>
            </a:r>
            <a:r>
              <a:rPr sz="2400" spc="-15" dirty="0">
                <a:solidFill>
                  <a:srgbClr val="00AF50"/>
                </a:solidFill>
                <a:latin typeface="Carlito"/>
                <a:cs typeface="Carlito"/>
              </a:rPr>
              <a:t>standard </a:t>
            </a:r>
            <a:r>
              <a:rPr sz="2400" spc="-20" dirty="0">
                <a:solidFill>
                  <a:srgbClr val="00AF50"/>
                </a:solidFill>
                <a:latin typeface="Carlito"/>
                <a:cs typeface="Carlito"/>
              </a:rPr>
              <a:t>for </a:t>
            </a:r>
            <a:r>
              <a:rPr sz="2400" spc="-10" dirty="0">
                <a:solidFill>
                  <a:srgbClr val="00AF50"/>
                </a:solidFill>
                <a:latin typeface="Carlito"/>
                <a:cs typeface="Carlito"/>
              </a:rPr>
              <a:t>working </a:t>
            </a:r>
            <a:r>
              <a:rPr sz="2400" spc="-5" dirty="0">
                <a:solidFill>
                  <a:srgbClr val="00AF50"/>
                </a:solidFill>
                <a:latin typeface="Carlito"/>
                <a:cs typeface="Carlito"/>
              </a:rPr>
              <a:t>with </a:t>
            </a:r>
            <a:r>
              <a:rPr sz="2400" spc="-10" dirty="0">
                <a:solidFill>
                  <a:srgbClr val="00AF50"/>
                </a:solidFill>
                <a:latin typeface="Carlito"/>
                <a:cs typeface="Carlito"/>
              </a:rPr>
              <a:t>databases  </a:t>
            </a:r>
            <a:r>
              <a:rPr sz="2400" spc="-5" dirty="0">
                <a:solidFill>
                  <a:srgbClr val="00AF50"/>
                </a:solidFill>
                <a:latin typeface="Carlito"/>
                <a:cs typeface="Carlito"/>
              </a:rPr>
              <a:t>using </a:t>
            </a:r>
            <a:r>
              <a:rPr sz="2400" dirty="0">
                <a:solidFill>
                  <a:srgbClr val="00AF50"/>
                </a:solidFill>
                <a:latin typeface="Carlito"/>
                <a:cs typeface="Carlito"/>
              </a:rPr>
              <a:t>Python </a:t>
            </a:r>
            <a:r>
              <a:rPr sz="2400" spc="-10" dirty="0">
                <a:solidFill>
                  <a:srgbClr val="00AF50"/>
                </a:solidFill>
                <a:latin typeface="Carlito"/>
                <a:cs typeface="Carlito"/>
              </a:rPr>
              <a:t>structures </a:t>
            </a:r>
            <a:r>
              <a:rPr sz="2400" dirty="0">
                <a:solidFill>
                  <a:srgbClr val="00AF50"/>
                </a:solidFill>
                <a:latin typeface="Carlito"/>
                <a:cs typeface="Carlito"/>
              </a:rPr>
              <a:t>and </a:t>
            </a:r>
            <a:r>
              <a:rPr sz="2400" spc="-25" dirty="0">
                <a:solidFill>
                  <a:srgbClr val="00AF50"/>
                </a:solidFill>
                <a:latin typeface="Carlito"/>
                <a:cs typeface="Carlito"/>
              </a:rPr>
              <a:t>syntax </a:t>
            </a:r>
            <a:r>
              <a:rPr sz="2400" spc="-10" dirty="0">
                <a:solidFill>
                  <a:srgbClr val="00AF50"/>
                </a:solidFill>
                <a:latin typeface="Carlito"/>
                <a:cs typeface="Carlito"/>
              </a:rPr>
              <a:t>wherever</a:t>
            </a:r>
            <a:r>
              <a:rPr sz="2400" spc="20" dirty="0">
                <a:solidFill>
                  <a:srgbClr val="00AF50"/>
                </a:solidFill>
                <a:latin typeface="Carlito"/>
                <a:cs typeface="Carlito"/>
              </a:rPr>
              <a:t> </a:t>
            </a:r>
            <a:r>
              <a:rPr sz="2400" spc="-5" dirty="0">
                <a:solidFill>
                  <a:srgbClr val="00AF50"/>
                </a:solidFill>
                <a:latin typeface="Carlito"/>
                <a:cs typeface="Carlito"/>
              </a:rPr>
              <a:t>possible.</a:t>
            </a:r>
            <a:endParaRPr sz="2400" dirty="0">
              <a:latin typeface="Carlito"/>
              <a:cs typeface="Carlito"/>
            </a:endParaRPr>
          </a:p>
          <a:p>
            <a:pPr marL="12700" algn="just">
              <a:lnSpc>
                <a:spcPct val="100000"/>
              </a:lnSpc>
            </a:pPr>
            <a:endParaRPr lang="en-US" sz="2400" spc="-5" dirty="0" smtClean="0">
              <a:solidFill>
                <a:srgbClr val="C00000"/>
              </a:solidFill>
              <a:latin typeface="Carlito"/>
              <a:cs typeface="Carlito"/>
            </a:endParaRPr>
          </a:p>
          <a:p>
            <a:pPr marL="12700" algn="just">
              <a:lnSpc>
                <a:spcPct val="100000"/>
              </a:lnSpc>
            </a:pPr>
            <a:r>
              <a:rPr sz="2400" spc="-5" dirty="0" smtClean="0">
                <a:solidFill>
                  <a:srgbClr val="C00000"/>
                </a:solidFill>
                <a:latin typeface="Carlito"/>
                <a:cs typeface="Carlito"/>
              </a:rPr>
              <a:t>This </a:t>
            </a:r>
            <a:r>
              <a:rPr sz="2400" dirty="0">
                <a:solidFill>
                  <a:srgbClr val="C00000"/>
                </a:solidFill>
                <a:latin typeface="Carlito"/>
                <a:cs typeface="Carlito"/>
              </a:rPr>
              <a:t>API includes the </a:t>
            </a:r>
            <a:r>
              <a:rPr sz="2400" spc="-10" dirty="0">
                <a:solidFill>
                  <a:srgbClr val="C00000"/>
                </a:solidFill>
                <a:latin typeface="Carlito"/>
                <a:cs typeface="Carlito"/>
              </a:rPr>
              <a:t>following</a:t>
            </a:r>
            <a:r>
              <a:rPr sz="2400" spc="-55" dirty="0">
                <a:solidFill>
                  <a:srgbClr val="C00000"/>
                </a:solidFill>
                <a:latin typeface="Carlito"/>
                <a:cs typeface="Carlito"/>
              </a:rPr>
              <a:t> </a:t>
            </a:r>
            <a:r>
              <a:rPr sz="2400" dirty="0" smtClean="0">
                <a:solidFill>
                  <a:srgbClr val="00AF50"/>
                </a:solidFill>
                <a:latin typeface="Carlito"/>
                <a:cs typeface="Carlito"/>
              </a:rPr>
              <a:t>−</a:t>
            </a:r>
            <a:endParaRPr lang="en-US" sz="2400" dirty="0" smtClean="0">
              <a:solidFill>
                <a:srgbClr val="00AF50"/>
              </a:solidFill>
              <a:latin typeface="Carlito"/>
              <a:cs typeface="Carlito"/>
            </a:endParaRPr>
          </a:p>
          <a:p>
            <a:pPr marL="12700" algn="just">
              <a:lnSpc>
                <a:spcPct val="100000"/>
              </a:lnSpc>
            </a:pPr>
            <a:endParaRPr sz="2400" dirty="0">
              <a:latin typeface="Carlito"/>
              <a:cs typeface="Carlito"/>
            </a:endParaRPr>
          </a:p>
          <a:p>
            <a:pPr marL="264795" indent="-252729">
              <a:lnSpc>
                <a:spcPct val="100000"/>
              </a:lnSpc>
              <a:buChar char="●"/>
              <a:tabLst>
                <a:tab pos="265430" algn="l"/>
              </a:tabLst>
            </a:pPr>
            <a:r>
              <a:rPr sz="2400" dirty="0">
                <a:solidFill>
                  <a:srgbClr val="00AF50"/>
                </a:solidFill>
                <a:latin typeface="Carlito"/>
                <a:cs typeface="Carlito"/>
              </a:rPr>
              <a:t>Importing the API</a:t>
            </a:r>
            <a:r>
              <a:rPr sz="2400" spc="-55" dirty="0">
                <a:solidFill>
                  <a:srgbClr val="00AF50"/>
                </a:solidFill>
                <a:latin typeface="Carlito"/>
                <a:cs typeface="Carlito"/>
              </a:rPr>
              <a:t> </a:t>
            </a:r>
            <a:r>
              <a:rPr sz="2400" dirty="0">
                <a:solidFill>
                  <a:srgbClr val="00AF50"/>
                </a:solidFill>
                <a:latin typeface="Carlito"/>
                <a:cs typeface="Carlito"/>
              </a:rPr>
              <a:t>module.</a:t>
            </a:r>
            <a:endParaRPr sz="2400" dirty="0">
              <a:latin typeface="Carlito"/>
              <a:cs typeface="Carlito"/>
            </a:endParaRPr>
          </a:p>
          <a:p>
            <a:pPr marL="264795" indent="-252729">
              <a:lnSpc>
                <a:spcPct val="100000"/>
              </a:lnSpc>
              <a:spcBef>
                <a:spcPts val="5"/>
              </a:spcBef>
              <a:buChar char="●"/>
              <a:tabLst>
                <a:tab pos="265430" algn="l"/>
              </a:tabLst>
            </a:pPr>
            <a:r>
              <a:rPr sz="2400" spc="-5" dirty="0">
                <a:solidFill>
                  <a:srgbClr val="00AF50"/>
                </a:solidFill>
                <a:latin typeface="Carlito"/>
                <a:cs typeface="Carlito"/>
              </a:rPr>
              <a:t>Acquiring </a:t>
            </a:r>
            <a:r>
              <a:rPr sz="2400" dirty="0">
                <a:solidFill>
                  <a:srgbClr val="00AF50"/>
                </a:solidFill>
                <a:latin typeface="Carlito"/>
                <a:cs typeface="Carlito"/>
              </a:rPr>
              <a:t>a </a:t>
            </a:r>
            <a:r>
              <a:rPr sz="2400" spc="-10" dirty="0">
                <a:solidFill>
                  <a:srgbClr val="00AF50"/>
                </a:solidFill>
                <a:latin typeface="Carlito"/>
                <a:cs typeface="Carlito"/>
              </a:rPr>
              <a:t>connection </a:t>
            </a:r>
            <a:r>
              <a:rPr sz="2400" dirty="0">
                <a:solidFill>
                  <a:srgbClr val="00AF50"/>
                </a:solidFill>
                <a:latin typeface="Carlito"/>
                <a:cs typeface="Carlito"/>
              </a:rPr>
              <a:t>with the</a:t>
            </a:r>
            <a:r>
              <a:rPr sz="2400" spc="-30" dirty="0">
                <a:solidFill>
                  <a:srgbClr val="00AF50"/>
                </a:solidFill>
                <a:latin typeface="Carlito"/>
                <a:cs typeface="Carlito"/>
              </a:rPr>
              <a:t> </a:t>
            </a:r>
            <a:r>
              <a:rPr sz="2400" spc="-10" dirty="0">
                <a:solidFill>
                  <a:srgbClr val="00AF50"/>
                </a:solidFill>
                <a:latin typeface="Carlito"/>
                <a:cs typeface="Carlito"/>
              </a:rPr>
              <a:t>database.</a:t>
            </a:r>
            <a:endParaRPr sz="2400" dirty="0">
              <a:latin typeface="Carlito"/>
              <a:cs typeface="Carlito"/>
            </a:endParaRPr>
          </a:p>
          <a:p>
            <a:pPr marL="264795" indent="-252729">
              <a:lnSpc>
                <a:spcPct val="100000"/>
              </a:lnSpc>
              <a:buChar char="●"/>
              <a:tabLst>
                <a:tab pos="265430" algn="l"/>
              </a:tabLst>
            </a:pPr>
            <a:r>
              <a:rPr sz="2400" dirty="0">
                <a:solidFill>
                  <a:srgbClr val="00AF50"/>
                </a:solidFill>
                <a:latin typeface="Carlito"/>
                <a:cs typeface="Carlito"/>
              </a:rPr>
              <a:t>Issuing </a:t>
            </a:r>
            <a:r>
              <a:rPr sz="2400" spc="-5" dirty="0">
                <a:solidFill>
                  <a:srgbClr val="00AF50"/>
                </a:solidFill>
                <a:latin typeface="Carlito"/>
                <a:cs typeface="Carlito"/>
              </a:rPr>
              <a:t>SQL </a:t>
            </a:r>
            <a:r>
              <a:rPr sz="2400" spc="-15" dirty="0">
                <a:solidFill>
                  <a:srgbClr val="00AF50"/>
                </a:solidFill>
                <a:latin typeface="Carlito"/>
                <a:cs typeface="Carlito"/>
              </a:rPr>
              <a:t>statements </a:t>
            </a:r>
            <a:r>
              <a:rPr sz="2400" dirty="0">
                <a:solidFill>
                  <a:srgbClr val="00AF50"/>
                </a:solidFill>
                <a:latin typeface="Carlito"/>
                <a:cs typeface="Carlito"/>
              </a:rPr>
              <a:t>and </a:t>
            </a:r>
            <a:r>
              <a:rPr sz="2400" spc="-20" dirty="0">
                <a:solidFill>
                  <a:srgbClr val="00AF50"/>
                </a:solidFill>
                <a:latin typeface="Carlito"/>
                <a:cs typeface="Carlito"/>
              </a:rPr>
              <a:t>stored</a:t>
            </a:r>
            <a:r>
              <a:rPr sz="2400" spc="-35" dirty="0">
                <a:solidFill>
                  <a:srgbClr val="00AF50"/>
                </a:solidFill>
                <a:latin typeface="Carlito"/>
                <a:cs typeface="Carlito"/>
              </a:rPr>
              <a:t> </a:t>
            </a:r>
            <a:r>
              <a:rPr sz="2400" spc="-10" dirty="0">
                <a:solidFill>
                  <a:srgbClr val="00AF50"/>
                </a:solidFill>
                <a:latin typeface="Carlito"/>
                <a:cs typeface="Carlito"/>
              </a:rPr>
              <a:t>procedures.</a:t>
            </a:r>
            <a:endParaRPr sz="2400" dirty="0">
              <a:latin typeface="Carlito"/>
              <a:cs typeface="Carlito"/>
            </a:endParaRPr>
          </a:p>
          <a:p>
            <a:pPr marL="264795" indent="-252729">
              <a:lnSpc>
                <a:spcPct val="100000"/>
              </a:lnSpc>
              <a:buChar char="●"/>
              <a:tabLst>
                <a:tab pos="265430" algn="l"/>
              </a:tabLst>
            </a:pPr>
            <a:r>
              <a:rPr sz="2400" spc="-5" dirty="0">
                <a:solidFill>
                  <a:srgbClr val="00AF50"/>
                </a:solidFill>
                <a:latin typeface="Carlito"/>
                <a:cs typeface="Carlito"/>
              </a:rPr>
              <a:t>Closing </a:t>
            </a:r>
            <a:r>
              <a:rPr sz="2400" dirty="0">
                <a:solidFill>
                  <a:srgbClr val="00AF50"/>
                </a:solidFill>
                <a:latin typeface="Carlito"/>
                <a:cs typeface="Carlito"/>
              </a:rPr>
              <a:t>the</a:t>
            </a:r>
            <a:r>
              <a:rPr sz="2400" spc="-20" dirty="0">
                <a:solidFill>
                  <a:srgbClr val="00AF50"/>
                </a:solidFill>
                <a:latin typeface="Carlito"/>
                <a:cs typeface="Carlito"/>
              </a:rPr>
              <a:t> </a:t>
            </a:r>
            <a:r>
              <a:rPr sz="2400" spc="-10" dirty="0">
                <a:solidFill>
                  <a:srgbClr val="00AF50"/>
                </a:solidFill>
                <a:latin typeface="Carlito"/>
                <a:cs typeface="Carlito"/>
              </a:rPr>
              <a:t>connection</a:t>
            </a:r>
            <a:endParaRPr sz="2400" dirty="0">
              <a:latin typeface="Carlito"/>
              <a:cs typeface="Carlito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5488304" y="968121"/>
            <a:ext cx="3227070" cy="2540"/>
          </a:xfrm>
          <a:custGeom>
            <a:avLst/>
            <a:gdLst/>
            <a:ahLst/>
            <a:cxnLst/>
            <a:rect l="l" t="t" r="r" b="b"/>
            <a:pathLst>
              <a:path w="3227070" h="2540">
                <a:moveTo>
                  <a:pt x="0" y="2031"/>
                </a:moveTo>
                <a:lnTo>
                  <a:pt x="3227070" y="0"/>
                </a:lnTo>
              </a:path>
            </a:pathLst>
          </a:custGeom>
          <a:ln w="5105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840806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88290" y="968121"/>
            <a:ext cx="8483600" cy="403892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sz="2000" spc="-10" dirty="0">
                <a:solidFill>
                  <a:srgbClr val="00B0F0"/>
                </a:solidFill>
                <a:latin typeface="Carlito"/>
                <a:cs typeface="Carlito"/>
              </a:rPr>
              <a:t>Here </a:t>
            </a:r>
            <a:r>
              <a:rPr sz="2000" spc="-15" dirty="0">
                <a:solidFill>
                  <a:srgbClr val="00B0F0"/>
                </a:solidFill>
                <a:latin typeface="Carlito"/>
                <a:cs typeface="Carlito"/>
              </a:rPr>
              <a:t>we </a:t>
            </a:r>
            <a:r>
              <a:rPr sz="2000" spc="-10" dirty="0">
                <a:solidFill>
                  <a:srgbClr val="00B0F0"/>
                </a:solidFill>
                <a:latin typeface="Carlito"/>
                <a:cs typeface="Carlito"/>
              </a:rPr>
              <a:t>are </a:t>
            </a:r>
            <a:r>
              <a:rPr sz="2000" spc="-5" dirty="0">
                <a:solidFill>
                  <a:srgbClr val="00B0F0"/>
                </a:solidFill>
                <a:latin typeface="Carlito"/>
                <a:cs typeface="Carlito"/>
              </a:rPr>
              <a:t>using </a:t>
            </a:r>
            <a:r>
              <a:rPr sz="2000" spc="-15" dirty="0">
                <a:solidFill>
                  <a:srgbClr val="00B0F0"/>
                </a:solidFill>
                <a:latin typeface="Carlito"/>
                <a:cs typeface="Carlito"/>
              </a:rPr>
              <a:t>mysql </a:t>
            </a:r>
            <a:r>
              <a:rPr sz="2000" dirty="0">
                <a:solidFill>
                  <a:srgbClr val="00B0F0"/>
                </a:solidFill>
                <a:latin typeface="Carlito"/>
                <a:cs typeface="Carlito"/>
              </a:rPr>
              <a:t>as </a:t>
            </a:r>
            <a:r>
              <a:rPr sz="2000" spc="-5" dirty="0">
                <a:solidFill>
                  <a:srgbClr val="00B0F0"/>
                </a:solidFill>
                <a:latin typeface="Carlito"/>
                <a:cs typeface="Carlito"/>
              </a:rPr>
              <a:t>back end </a:t>
            </a:r>
            <a:r>
              <a:rPr sz="2000" spc="-10" dirty="0">
                <a:solidFill>
                  <a:srgbClr val="00B0F0"/>
                </a:solidFill>
                <a:latin typeface="Carlito"/>
                <a:cs typeface="Carlito"/>
              </a:rPr>
              <a:t>database </a:t>
            </a:r>
            <a:r>
              <a:rPr sz="2000" spc="-5" dirty="0">
                <a:solidFill>
                  <a:srgbClr val="00B0F0"/>
                </a:solidFill>
                <a:latin typeface="Carlito"/>
                <a:cs typeface="Carlito"/>
              </a:rPr>
              <a:t>because of it is open </a:t>
            </a:r>
            <a:r>
              <a:rPr sz="2000" spc="-10" dirty="0">
                <a:solidFill>
                  <a:srgbClr val="00B0F0"/>
                </a:solidFill>
                <a:latin typeface="Carlito"/>
                <a:cs typeface="Carlito"/>
              </a:rPr>
              <a:t>source,free  </a:t>
            </a:r>
            <a:r>
              <a:rPr sz="2000" spc="-5" dirty="0">
                <a:solidFill>
                  <a:srgbClr val="00B0F0"/>
                </a:solidFill>
                <a:latin typeface="Carlito"/>
                <a:cs typeface="Carlito"/>
              </a:rPr>
              <a:t>and portable and </a:t>
            </a:r>
            <a:r>
              <a:rPr sz="2000" dirty="0">
                <a:solidFill>
                  <a:srgbClr val="00B0F0"/>
                </a:solidFill>
                <a:latin typeface="Carlito"/>
                <a:cs typeface="Carlito"/>
              </a:rPr>
              <a:t>widely </a:t>
            </a:r>
            <a:r>
              <a:rPr sz="2000" spc="-5" dirty="0">
                <a:solidFill>
                  <a:srgbClr val="00B0F0"/>
                </a:solidFill>
                <a:latin typeface="Carlito"/>
                <a:cs typeface="Carlito"/>
              </a:rPr>
              <a:t>used. </a:t>
            </a:r>
            <a:endParaRPr lang="en-US" sz="2000" spc="-5" dirty="0" smtClean="0">
              <a:solidFill>
                <a:srgbClr val="00B0F0"/>
              </a:solidFill>
              <a:latin typeface="Carlito"/>
              <a:cs typeface="Carlito"/>
            </a:endParaRPr>
          </a:p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endParaRPr lang="en-US" sz="2000" spc="-5" dirty="0" smtClean="0">
              <a:solidFill>
                <a:srgbClr val="00B0F0"/>
              </a:solidFill>
              <a:latin typeface="Carlito"/>
              <a:cs typeface="Carlito"/>
            </a:endParaRPr>
          </a:p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sz="2000" spc="-15" dirty="0" smtClean="0">
                <a:solidFill>
                  <a:srgbClr val="00B0F0"/>
                </a:solidFill>
                <a:latin typeface="Carlito"/>
                <a:cs typeface="Carlito"/>
              </a:rPr>
              <a:t>Any </a:t>
            </a:r>
            <a:r>
              <a:rPr sz="2000" spc="-5" dirty="0">
                <a:solidFill>
                  <a:srgbClr val="00B0F0"/>
                </a:solidFill>
                <a:latin typeface="Carlito"/>
                <a:cs typeface="Carlito"/>
              </a:rPr>
              <a:t>one of </a:t>
            </a:r>
            <a:r>
              <a:rPr sz="2000" spc="-10" dirty="0">
                <a:solidFill>
                  <a:srgbClr val="00B0F0"/>
                </a:solidFill>
                <a:latin typeface="Carlito"/>
                <a:cs typeface="Carlito"/>
              </a:rPr>
              <a:t>mysql-connector </a:t>
            </a:r>
            <a:r>
              <a:rPr sz="2000" spc="-5" dirty="0">
                <a:solidFill>
                  <a:srgbClr val="00B0F0"/>
                </a:solidFill>
                <a:latin typeface="Carlito"/>
                <a:cs typeface="Carlito"/>
              </a:rPr>
              <a:t>or MySQLdb </a:t>
            </a:r>
            <a:r>
              <a:rPr sz="2000" spc="-10" dirty="0">
                <a:solidFill>
                  <a:srgbClr val="00B0F0"/>
                </a:solidFill>
                <a:latin typeface="Carlito"/>
                <a:cs typeface="Carlito"/>
              </a:rPr>
              <a:t>can </a:t>
            </a:r>
            <a:r>
              <a:rPr sz="2000" dirty="0">
                <a:solidFill>
                  <a:srgbClr val="00B0F0"/>
                </a:solidFill>
                <a:latin typeface="Carlito"/>
                <a:cs typeface="Carlito"/>
              </a:rPr>
              <a:t>be  </a:t>
            </a:r>
            <a:r>
              <a:rPr sz="2000" spc="-5" dirty="0">
                <a:solidFill>
                  <a:srgbClr val="00B0F0"/>
                </a:solidFill>
                <a:latin typeface="Carlito"/>
                <a:cs typeface="Carlito"/>
              </a:rPr>
              <a:t>used </a:t>
            </a:r>
            <a:r>
              <a:rPr sz="2000" spc="-20" dirty="0">
                <a:solidFill>
                  <a:srgbClr val="00B0F0"/>
                </a:solidFill>
                <a:latin typeface="Carlito"/>
                <a:cs typeface="Carlito"/>
              </a:rPr>
              <a:t>for </a:t>
            </a:r>
            <a:r>
              <a:rPr sz="2000" spc="-10" dirty="0">
                <a:solidFill>
                  <a:srgbClr val="00B0F0"/>
                </a:solidFill>
                <a:latin typeface="Carlito"/>
                <a:cs typeface="Carlito"/>
              </a:rPr>
              <a:t>database</a:t>
            </a:r>
            <a:r>
              <a:rPr sz="2000" spc="50" dirty="0">
                <a:solidFill>
                  <a:srgbClr val="00B0F0"/>
                </a:solidFill>
                <a:latin typeface="Carlito"/>
                <a:cs typeface="Carlito"/>
              </a:rPr>
              <a:t> </a:t>
            </a:r>
            <a:r>
              <a:rPr sz="2000" spc="-10" dirty="0">
                <a:solidFill>
                  <a:srgbClr val="00B0F0"/>
                </a:solidFill>
                <a:latin typeface="Carlito"/>
                <a:cs typeface="Carlito"/>
              </a:rPr>
              <a:t>programming.</a:t>
            </a:r>
            <a:endParaRPr sz="2000" dirty="0">
              <a:solidFill>
                <a:srgbClr val="00B0F0"/>
              </a:solidFill>
              <a:latin typeface="Carlito"/>
              <a:cs typeface="Carlito"/>
            </a:endParaRPr>
          </a:p>
          <a:p>
            <a:pPr marL="12700" algn="just">
              <a:lnSpc>
                <a:spcPct val="100000"/>
              </a:lnSpc>
              <a:spcBef>
                <a:spcPts val="5"/>
              </a:spcBef>
            </a:pPr>
            <a:endParaRPr lang="en-US" sz="2000" spc="-5" dirty="0" smtClean="0">
              <a:solidFill>
                <a:srgbClr val="C00000"/>
              </a:solidFill>
              <a:latin typeface="Carlito"/>
              <a:cs typeface="Carlito"/>
            </a:endParaRPr>
          </a:p>
          <a:p>
            <a:pPr marL="12700" algn="just">
              <a:lnSpc>
                <a:spcPct val="100000"/>
              </a:lnSpc>
              <a:spcBef>
                <a:spcPts val="5"/>
              </a:spcBef>
            </a:pPr>
            <a:r>
              <a:rPr sz="2000" spc="-5" dirty="0" smtClean="0">
                <a:solidFill>
                  <a:srgbClr val="C00000"/>
                </a:solidFill>
                <a:latin typeface="Carlito"/>
                <a:cs typeface="Carlito"/>
              </a:rPr>
              <a:t>1</a:t>
            </a:r>
            <a:r>
              <a:rPr sz="2000" spc="-5" dirty="0">
                <a:solidFill>
                  <a:srgbClr val="C00000"/>
                </a:solidFill>
                <a:latin typeface="Carlito"/>
                <a:cs typeface="Carlito"/>
              </a:rPr>
              <a:t>.</a:t>
            </a:r>
            <a:r>
              <a:rPr sz="2000" spc="-15" dirty="0">
                <a:solidFill>
                  <a:srgbClr val="C00000"/>
                </a:solidFill>
                <a:latin typeface="Carlito"/>
                <a:cs typeface="Carlito"/>
              </a:rPr>
              <a:t> </a:t>
            </a:r>
            <a:r>
              <a:rPr sz="2000" spc="-10" dirty="0" err="1" smtClean="0">
                <a:solidFill>
                  <a:srgbClr val="C00000"/>
                </a:solidFill>
                <a:latin typeface="Carlito"/>
                <a:cs typeface="Carlito"/>
              </a:rPr>
              <a:t>mysql</a:t>
            </a:r>
            <a:r>
              <a:rPr sz="2000" spc="-10" dirty="0" smtClean="0">
                <a:solidFill>
                  <a:srgbClr val="C00000"/>
                </a:solidFill>
                <a:latin typeface="Carlito"/>
                <a:cs typeface="Carlito"/>
              </a:rPr>
              <a:t>-connector</a:t>
            </a:r>
            <a:endParaRPr lang="en-US" sz="2000" spc="-10" dirty="0" smtClean="0">
              <a:solidFill>
                <a:srgbClr val="C00000"/>
              </a:solidFill>
              <a:latin typeface="Carlito"/>
              <a:cs typeface="Carlito"/>
            </a:endParaRPr>
          </a:p>
          <a:p>
            <a:pPr marL="12700" algn="just">
              <a:lnSpc>
                <a:spcPct val="100000"/>
              </a:lnSpc>
              <a:spcBef>
                <a:spcPts val="5"/>
              </a:spcBef>
            </a:pPr>
            <a:endParaRPr sz="2000" dirty="0">
              <a:latin typeface="Carlito"/>
              <a:cs typeface="Carlito"/>
            </a:endParaRPr>
          </a:p>
          <a:p>
            <a:pPr marL="12700" marR="5080" algn="just">
              <a:lnSpc>
                <a:spcPct val="100000"/>
              </a:lnSpc>
            </a:pPr>
            <a:r>
              <a:rPr sz="2000" spc="-5" dirty="0">
                <a:solidFill>
                  <a:srgbClr val="00AF50"/>
                </a:solidFill>
                <a:latin typeface="Carlito"/>
                <a:cs typeface="Carlito"/>
              </a:rPr>
              <a:t>MySQL-Connector </a:t>
            </a:r>
            <a:r>
              <a:rPr sz="2000" dirty="0">
                <a:solidFill>
                  <a:srgbClr val="00AF50"/>
                </a:solidFill>
                <a:latin typeface="Carlito"/>
                <a:cs typeface="Carlito"/>
              </a:rPr>
              <a:t>enables Python </a:t>
            </a:r>
            <a:r>
              <a:rPr sz="2000" spc="-15" dirty="0">
                <a:solidFill>
                  <a:srgbClr val="00AF50"/>
                </a:solidFill>
                <a:latin typeface="Carlito"/>
                <a:cs typeface="Carlito"/>
              </a:rPr>
              <a:t>programs to </a:t>
            </a:r>
            <a:r>
              <a:rPr sz="2000" dirty="0">
                <a:solidFill>
                  <a:srgbClr val="00AF50"/>
                </a:solidFill>
                <a:latin typeface="Carlito"/>
                <a:cs typeface="Carlito"/>
              </a:rPr>
              <a:t>access </a:t>
            </a:r>
            <a:r>
              <a:rPr sz="2000" spc="-5" dirty="0">
                <a:solidFill>
                  <a:srgbClr val="00AF50"/>
                </a:solidFill>
                <a:latin typeface="Carlito"/>
                <a:cs typeface="Carlito"/>
              </a:rPr>
              <a:t>MySQL databases, using an  </a:t>
            </a:r>
            <a:r>
              <a:rPr sz="2000" dirty="0">
                <a:solidFill>
                  <a:srgbClr val="00AF50"/>
                </a:solidFill>
                <a:latin typeface="Carlito"/>
                <a:cs typeface="Carlito"/>
              </a:rPr>
              <a:t>API </a:t>
            </a:r>
            <a:r>
              <a:rPr sz="2000" spc="-5" dirty="0">
                <a:solidFill>
                  <a:srgbClr val="00AF50"/>
                </a:solidFill>
                <a:latin typeface="Carlito"/>
                <a:cs typeface="Carlito"/>
              </a:rPr>
              <a:t>that is compliant with the </a:t>
            </a:r>
            <a:r>
              <a:rPr sz="2000" dirty="0">
                <a:solidFill>
                  <a:srgbClr val="00AF50"/>
                </a:solidFill>
                <a:latin typeface="Carlito"/>
                <a:cs typeface="Carlito"/>
              </a:rPr>
              <a:t>Python </a:t>
            </a:r>
            <a:r>
              <a:rPr sz="2000" spc="-10" dirty="0">
                <a:solidFill>
                  <a:srgbClr val="00AF50"/>
                </a:solidFill>
                <a:latin typeface="Carlito"/>
                <a:cs typeface="Carlito"/>
              </a:rPr>
              <a:t>Database </a:t>
            </a:r>
            <a:r>
              <a:rPr sz="2000" dirty="0">
                <a:solidFill>
                  <a:srgbClr val="00AF50"/>
                </a:solidFill>
                <a:latin typeface="Carlito"/>
                <a:cs typeface="Carlito"/>
              </a:rPr>
              <a:t>API </a:t>
            </a:r>
            <a:r>
              <a:rPr sz="2000" spc="-5" dirty="0">
                <a:solidFill>
                  <a:srgbClr val="00AF50"/>
                </a:solidFill>
                <a:latin typeface="Carlito"/>
                <a:cs typeface="Carlito"/>
              </a:rPr>
              <a:t>Specification </a:t>
            </a:r>
            <a:endParaRPr lang="en-US" sz="2000" spc="-5" dirty="0" smtClean="0">
              <a:solidFill>
                <a:srgbClr val="00AF50"/>
              </a:solidFill>
              <a:latin typeface="Carlito"/>
              <a:cs typeface="Carlito"/>
            </a:endParaRPr>
          </a:p>
          <a:p>
            <a:pPr marL="12700" marR="5080" algn="just">
              <a:lnSpc>
                <a:spcPct val="100000"/>
              </a:lnSpc>
            </a:pPr>
            <a:endParaRPr lang="en-US" sz="2000" spc="-5" dirty="0">
              <a:solidFill>
                <a:srgbClr val="00AF50"/>
              </a:solidFill>
              <a:latin typeface="Carlito"/>
              <a:cs typeface="Carlito"/>
            </a:endParaRPr>
          </a:p>
          <a:p>
            <a:pPr marL="12700" marR="5080" algn="just">
              <a:lnSpc>
                <a:spcPct val="100000"/>
              </a:lnSpc>
            </a:pPr>
            <a:r>
              <a:rPr sz="2000" spc="-5" dirty="0" smtClean="0">
                <a:solidFill>
                  <a:srgbClr val="00AF50"/>
                </a:solidFill>
                <a:latin typeface="Carlito"/>
                <a:cs typeface="Carlito"/>
              </a:rPr>
              <a:t>It  </a:t>
            </a:r>
            <a:r>
              <a:rPr sz="2000" spc="-5" dirty="0">
                <a:solidFill>
                  <a:srgbClr val="00AF50"/>
                </a:solidFill>
                <a:latin typeface="Carlito"/>
                <a:cs typeface="Carlito"/>
              </a:rPr>
              <a:t>is </a:t>
            </a:r>
            <a:r>
              <a:rPr sz="2000" spc="-10" dirty="0">
                <a:solidFill>
                  <a:srgbClr val="00AF50"/>
                </a:solidFill>
                <a:latin typeface="Carlito"/>
                <a:cs typeface="Carlito"/>
              </a:rPr>
              <a:t>written </a:t>
            </a:r>
            <a:r>
              <a:rPr sz="2000" spc="-5" dirty="0">
                <a:solidFill>
                  <a:srgbClr val="00AF50"/>
                </a:solidFill>
                <a:latin typeface="Carlito"/>
                <a:cs typeface="Carlito"/>
              </a:rPr>
              <a:t>in </a:t>
            </a:r>
            <a:r>
              <a:rPr sz="2000" spc="-10" dirty="0">
                <a:solidFill>
                  <a:srgbClr val="00AF50"/>
                </a:solidFill>
                <a:latin typeface="Carlito"/>
                <a:cs typeface="Carlito"/>
              </a:rPr>
              <a:t>pure </a:t>
            </a:r>
            <a:r>
              <a:rPr sz="2000" dirty="0">
                <a:solidFill>
                  <a:srgbClr val="00AF50"/>
                </a:solidFill>
                <a:latin typeface="Carlito"/>
                <a:cs typeface="Carlito"/>
              </a:rPr>
              <a:t>Python </a:t>
            </a:r>
            <a:r>
              <a:rPr sz="2000" spc="-5" dirty="0">
                <a:solidFill>
                  <a:srgbClr val="00AF50"/>
                </a:solidFill>
                <a:latin typeface="Carlito"/>
                <a:cs typeface="Carlito"/>
              </a:rPr>
              <a:t>and does not </a:t>
            </a:r>
            <a:r>
              <a:rPr sz="2000" spc="-20" dirty="0">
                <a:solidFill>
                  <a:srgbClr val="00AF50"/>
                </a:solidFill>
                <a:latin typeface="Carlito"/>
                <a:cs typeface="Carlito"/>
              </a:rPr>
              <a:t>have </a:t>
            </a:r>
            <a:r>
              <a:rPr sz="2000" spc="-15" dirty="0">
                <a:solidFill>
                  <a:srgbClr val="00AF50"/>
                </a:solidFill>
                <a:latin typeface="Carlito"/>
                <a:cs typeface="Carlito"/>
              </a:rPr>
              <a:t>any </a:t>
            </a:r>
            <a:r>
              <a:rPr sz="2000" spc="-5" dirty="0">
                <a:solidFill>
                  <a:srgbClr val="00AF50"/>
                </a:solidFill>
                <a:latin typeface="Carlito"/>
                <a:cs typeface="Carlito"/>
              </a:rPr>
              <a:t>dependencies </a:t>
            </a:r>
            <a:r>
              <a:rPr sz="2000" spc="-15" dirty="0">
                <a:solidFill>
                  <a:srgbClr val="00AF50"/>
                </a:solidFill>
                <a:latin typeface="Carlito"/>
                <a:cs typeface="Carlito"/>
              </a:rPr>
              <a:t>except </a:t>
            </a:r>
            <a:r>
              <a:rPr sz="2000" spc="-20" dirty="0">
                <a:solidFill>
                  <a:srgbClr val="00AF50"/>
                </a:solidFill>
                <a:latin typeface="Carlito"/>
                <a:cs typeface="Carlito"/>
              </a:rPr>
              <a:t>for </a:t>
            </a:r>
            <a:r>
              <a:rPr sz="2000" spc="-5" dirty="0">
                <a:solidFill>
                  <a:srgbClr val="00AF50"/>
                </a:solidFill>
                <a:latin typeface="Carlito"/>
                <a:cs typeface="Carlito"/>
              </a:rPr>
              <a:t>the  </a:t>
            </a:r>
            <a:r>
              <a:rPr sz="2000" dirty="0">
                <a:solidFill>
                  <a:srgbClr val="00AF50"/>
                </a:solidFill>
                <a:latin typeface="Carlito"/>
                <a:cs typeface="Carlito"/>
              </a:rPr>
              <a:t>Python </a:t>
            </a:r>
            <a:r>
              <a:rPr sz="2000" spc="-10" dirty="0">
                <a:solidFill>
                  <a:srgbClr val="00AF50"/>
                </a:solidFill>
                <a:latin typeface="Carlito"/>
                <a:cs typeface="Carlito"/>
              </a:rPr>
              <a:t>Standard</a:t>
            </a:r>
            <a:r>
              <a:rPr sz="2000" spc="10" dirty="0">
                <a:solidFill>
                  <a:srgbClr val="00AF50"/>
                </a:solidFill>
                <a:latin typeface="Carlito"/>
                <a:cs typeface="Carlito"/>
              </a:rPr>
              <a:t> </a:t>
            </a:r>
            <a:r>
              <a:rPr sz="2000" spc="-25" dirty="0">
                <a:solidFill>
                  <a:srgbClr val="00AF50"/>
                </a:solidFill>
                <a:latin typeface="Carlito"/>
                <a:cs typeface="Carlito"/>
              </a:rPr>
              <a:t>Library</a:t>
            </a:r>
            <a:r>
              <a:rPr sz="2000" spc="-25" dirty="0" smtClean="0">
                <a:solidFill>
                  <a:srgbClr val="00AF50"/>
                </a:solidFill>
                <a:latin typeface="Carlito"/>
                <a:cs typeface="Carlito"/>
              </a:rPr>
              <a:t>.</a:t>
            </a:r>
            <a:endParaRPr sz="2000" dirty="0">
              <a:latin typeface="Carlito"/>
              <a:cs typeface="Carlito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5488304" y="968121"/>
            <a:ext cx="3227070" cy="2540"/>
          </a:xfrm>
          <a:custGeom>
            <a:avLst/>
            <a:gdLst/>
            <a:ahLst/>
            <a:cxnLst/>
            <a:rect l="l" t="t" r="r" b="b"/>
            <a:pathLst>
              <a:path w="3227070" h="2540">
                <a:moveTo>
                  <a:pt x="0" y="2031"/>
                </a:moveTo>
                <a:lnTo>
                  <a:pt x="3227070" y="0"/>
                </a:lnTo>
              </a:path>
            </a:pathLst>
          </a:custGeom>
          <a:ln w="5105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253026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Steps for creating Database Connectivity Applications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7868" y="2209800"/>
            <a:ext cx="7886700" cy="3886200"/>
          </a:xfrm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rgbClr val="00B050"/>
                </a:solidFill>
              </a:rPr>
              <a:t>Start Python</a:t>
            </a:r>
          </a:p>
          <a:p>
            <a:r>
              <a:rPr lang="en-US" sz="2800" dirty="0" smtClean="0">
                <a:solidFill>
                  <a:srgbClr val="00B050"/>
                </a:solidFill>
              </a:rPr>
              <a:t>Import the packages required for database programming</a:t>
            </a:r>
          </a:p>
          <a:p>
            <a:r>
              <a:rPr lang="en-US" sz="2800" dirty="0" smtClean="0">
                <a:solidFill>
                  <a:srgbClr val="00B050"/>
                </a:solidFill>
              </a:rPr>
              <a:t>Open a connection to database</a:t>
            </a:r>
          </a:p>
          <a:p>
            <a:r>
              <a:rPr lang="en-US" sz="2800" dirty="0" smtClean="0">
                <a:solidFill>
                  <a:srgbClr val="00B050"/>
                </a:solidFill>
              </a:rPr>
              <a:t>Create a cursor instance</a:t>
            </a:r>
          </a:p>
          <a:p>
            <a:r>
              <a:rPr lang="en-US" sz="2800" dirty="0" smtClean="0">
                <a:solidFill>
                  <a:srgbClr val="00B050"/>
                </a:solidFill>
              </a:rPr>
              <a:t>Execute a query</a:t>
            </a:r>
          </a:p>
          <a:p>
            <a:r>
              <a:rPr lang="en-US" sz="2800" dirty="0" smtClean="0">
                <a:solidFill>
                  <a:srgbClr val="00B050"/>
                </a:solidFill>
              </a:rPr>
              <a:t>Extract data from result set</a:t>
            </a:r>
          </a:p>
          <a:p>
            <a:r>
              <a:rPr lang="en-US" sz="2800" dirty="0" smtClean="0">
                <a:solidFill>
                  <a:srgbClr val="00B050"/>
                </a:solidFill>
              </a:rPr>
              <a:t>Clean up the environment</a:t>
            </a:r>
            <a:endParaRPr lang="en-US" sz="28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66262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88290" y="968121"/>
            <a:ext cx="8483600" cy="308994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just">
              <a:lnSpc>
                <a:spcPct val="100000"/>
              </a:lnSpc>
            </a:pPr>
            <a:r>
              <a:rPr sz="2000" spc="-10" dirty="0" smtClean="0">
                <a:solidFill>
                  <a:srgbClr val="FF0000"/>
                </a:solidFill>
                <a:latin typeface="Carlito"/>
                <a:cs typeface="Carlito"/>
              </a:rPr>
              <a:t>Steps </a:t>
            </a:r>
            <a:r>
              <a:rPr sz="2000" spc="-15" dirty="0">
                <a:solidFill>
                  <a:srgbClr val="FF0000"/>
                </a:solidFill>
                <a:latin typeface="Carlito"/>
                <a:cs typeface="Carlito"/>
              </a:rPr>
              <a:t>to </a:t>
            </a:r>
            <a:r>
              <a:rPr sz="2000" spc="-5" dirty="0">
                <a:solidFill>
                  <a:srgbClr val="FF0000"/>
                </a:solidFill>
                <a:latin typeface="Carlito"/>
                <a:cs typeface="Carlito"/>
              </a:rPr>
              <a:t>use</a:t>
            </a:r>
            <a:r>
              <a:rPr sz="2000" spc="45" dirty="0">
                <a:solidFill>
                  <a:srgbClr val="FF0000"/>
                </a:solidFill>
                <a:latin typeface="Carlito"/>
                <a:cs typeface="Carlito"/>
              </a:rPr>
              <a:t> </a:t>
            </a:r>
            <a:r>
              <a:rPr sz="2000" spc="-10" dirty="0">
                <a:solidFill>
                  <a:srgbClr val="FF0000"/>
                </a:solidFill>
                <a:latin typeface="Carlito"/>
                <a:cs typeface="Carlito"/>
              </a:rPr>
              <a:t>mysql-connector</a:t>
            </a:r>
            <a:endParaRPr sz="2000" dirty="0">
              <a:latin typeface="Carlito"/>
              <a:cs typeface="Carlito"/>
            </a:endParaRPr>
          </a:p>
          <a:p>
            <a:pPr marL="355600" indent="-342900">
              <a:lnSpc>
                <a:spcPct val="100000"/>
              </a:lnSpc>
              <a:buAutoNum type="arabicPeriod"/>
              <a:tabLst>
                <a:tab pos="354965" algn="l"/>
                <a:tab pos="355600" algn="l"/>
              </a:tabLst>
            </a:pPr>
            <a:r>
              <a:rPr sz="2000" spc="-10" dirty="0">
                <a:solidFill>
                  <a:srgbClr val="00AF50"/>
                </a:solidFill>
                <a:latin typeface="Carlito"/>
                <a:cs typeface="Carlito"/>
              </a:rPr>
              <a:t>Download Mysql </a:t>
            </a:r>
            <a:r>
              <a:rPr sz="2000" spc="-5" dirty="0">
                <a:solidFill>
                  <a:srgbClr val="00AF50"/>
                </a:solidFill>
                <a:latin typeface="Carlito"/>
                <a:cs typeface="Carlito"/>
              </a:rPr>
              <a:t>API </a:t>
            </a:r>
            <a:r>
              <a:rPr sz="2000" spc="-25" dirty="0">
                <a:solidFill>
                  <a:srgbClr val="00AF50"/>
                </a:solidFill>
                <a:latin typeface="Carlito"/>
                <a:cs typeface="Carlito"/>
              </a:rPr>
              <a:t>,exe </a:t>
            </a:r>
            <a:r>
              <a:rPr sz="2000" spc="-5" dirty="0">
                <a:solidFill>
                  <a:srgbClr val="00AF50"/>
                </a:solidFill>
                <a:latin typeface="Carlito"/>
                <a:cs typeface="Carlito"/>
              </a:rPr>
              <a:t>file and </a:t>
            </a:r>
            <a:r>
              <a:rPr sz="2000" spc="-10" dirty="0">
                <a:solidFill>
                  <a:srgbClr val="00AF50"/>
                </a:solidFill>
                <a:latin typeface="Carlito"/>
                <a:cs typeface="Carlito"/>
              </a:rPr>
              <a:t>install </a:t>
            </a:r>
            <a:r>
              <a:rPr sz="2000" spc="-5" dirty="0" smtClean="0">
                <a:solidFill>
                  <a:srgbClr val="00AF50"/>
                </a:solidFill>
                <a:latin typeface="Carlito"/>
                <a:cs typeface="Carlito"/>
              </a:rPr>
              <a:t>it</a:t>
            </a:r>
            <a:endParaRPr sz="2000" dirty="0">
              <a:latin typeface="Carlito"/>
              <a:cs typeface="Carlito"/>
            </a:endParaRPr>
          </a:p>
          <a:p>
            <a:pPr marL="355600" marR="6985" indent="-342900">
              <a:lnSpc>
                <a:spcPct val="100000"/>
              </a:lnSpc>
              <a:buAutoNum type="arabicPeriod"/>
              <a:tabLst>
                <a:tab pos="354965" algn="l"/>
                <a:tab pos="355600" algn="l"/>
                <a:tab pos="1164590" algn="l"/>
                <a:tab pos="2790825" algn="l"/>
                <a:tab pos="4058920" algn="l"/>
                <a:tab pos="4890770" algn="l"/>
                <a:tab pos="6117590" algn="l"/>
                <a:tab pos="7082790" algn="l"/>
                <a:tab pos="7665084" algn="l"/>
              </a:tabLst>
            </a:pPr>
            <a:r>
              <a:rPr sz="2000" spc="-5" dirty="0">
                <a:solidFill>
                  <a:srgbClr val="00AF50"/>
                </a:solidFill>
                <a:latin typeface="Carlito"/>
                <a:cs typeface="Carlito"/>
              </a:rPr>
              <a:t>In</a:t>
            </a:r>
            <a:r>
              <a:rPr sz="2000" spc="-30" dirty="0">
                <a:solidFill>
                  <a:srgbClr val="00AF50"/>
                </a:solidFill>
                <a:latin typeface="Carlito"/>
                <a:cs typeface="Carlito"/>
              </a:rPr>
              <a:t>s</a:t>
            </a:r>
            <a:r>
              <a:rPr sz="2000" spc="-25" dirty="0">
                <a:solidFill>
                  <a:srgbClr val="00AF50"/>
                </a:solidFill>
                <a:latin typeface="Carlito"/>
                <a:cs typeface="Carlito"/>
              </a:rPr>
              <a:t>t</a:t>
            </a:r>
            <a:r>
              <a:rPr sz="2000" dirty="0">
                <a:solidFill>
                  <a:srgbClr val="00AF50"/>
                </a:solidFill>
                <a:latin typeface="Carlito"/>
                <a:cs typeface="Carlito"/>
              </a:rPr>
              <a:t>a</a:t>
            </a:r>
            <a:r>
              <a:rPr sz="2000" spc="-5" dirty="0">
                <a:solidFill>
                  <a:srgbClr val="00AF50"/>
                </a:solidFill>
                <a:latin typeface="Carlito"/>
                <a:cs typeface="Carlito"/>
              </a:rPr>
              <a:t>ll</a:t>
            </a:r>
            <a:r>
              <a:rPr sz="2000" dirty="0">
                <a:solidFill>
                  <a:srgbClr val="00AF50"/>
                </a:solidFill>
                <a:latin typeface="Carlito"/>
                <a:cs typeface="Carlito"/>
              </a:rPr>
              <a:t>	</a:t>
            </a:r>
            <a:r>
              <a:rPr sz="2000" spc="-5" dirty="0">
                <a:solidFill>
                  <a:srgbClr val="00AF50"/>
                </a:solidFill>
                <a:latin typeface="Carlito"/>
                <a:cs typeface="Carlito"/>
              </a:rPr>
              <a:t>M</a:t>
            </a:r>
            <a:r>
              <a:rPr sz="2000" spc="-25" dirty="0">
                <a:solidFill>
                  <a:srgbClr val="00AF50"/>
                </a:solidFill>
                <a:latin typeface="Carlito"/>
                <a:cs typeface="Carlito"/>
              </a:rPr>
              <a:t>y</a:t>
            </a:r>
            <a:r>
              <a:rPr sz="2000" spc="-10" dirty="0">
                <a:solidFill>
                  <a:srgbClr val="00AF50"/>
                </a:solidFill>
                <a:latin typeface="Carlito"/>
                <a:cs typeface="Carlito"/>
              </a:rPr>
              <a:t>sql</a:t>
            </a:r>
            <a:r>
              <a:rPr sz="2000" dirty="0">
                <a:solidFill>
                  <a:srgbClr val="00AF50"/>
                </a:solidFill>
                <a:latin typeface="Carlito"/>
                <a:cs typeface="Carlito"/>
              </a:rPr>
              <a:t>-</a:t>
            </a:r>
            <a:r>
              <a:rPr sz="2000" spc="5" dirty="0">
                <a:solidFill>
                  <a:srgbClr val="00AF50"/>
                </a:solidFill>
                <a:latin typeface="Carlito"/>
                <a:cs typeface="Carlito"/>
              </a:rPr>
              <a:t>Py</a:t>
            </a:r>
            <a:r>
              <a:rPr sz="2000" spc="-5" dirty="0">
                <a:solidFill>
                  <a:srgbClr val="00AF50"/>
                </a:solidFill>
                <a:latin typeface="Carlito"/>
                <a:cs typeface="Carlito"/>
              </a:rPr>
              <a:t>thon</a:t>
            </a:r>
            <a:r>
              <a:rPr sz="2000" dirty="0">
                <a:solidFill>
                  <a:srgbClr val="00AF50"/>
                </a:solidFill>
                <a:latin typeface="Carlito"/>
                <a:cs typeface="Carlito"/>
              </a:rPr>
              <a:t>	</a:t>
            </a:r>
            <a:r>
              <a:rPr sz="2000" spc="-10" dirty="0">
                <a:solidFill>
                  <a:srgbClr val="00AF50"/>
                </a:solidFill>
                <a:latin typeface="Carlito"/>
                <a:cs typeface="Carlito"/>
              </a:rPr>
              <a:t>Connec</a:t>
            </a:r>
            <a:r>
              <a:rPr sz="2000" spc="-20" dirty="0">
                <a:solidFill>
                  <a:srgbClr val="00AF50"/>
                </a:solidFill>
                <a:latin typeface="Carlito"/>
                <a:cs typeface="Carlito"/>
              </a:rPr>
              <a:t>t</a:t>
            </a:r>
            <a:r>
              <a:rPr sz="2000" spc="-10" dirty="0">
                <a:solidFill>
                  <a:srgbClr val="00AF50"/>
                </a:solidFill>
                <a:latin typeface="Carlito"/>
                <a:cs typeface="Carlito"/>
              </a:rPr>
              <a:t>o</a:t>
            </a:r>
            <a:r>
              <a:rPr sz="2000" spc="-5" dirty="0">
                <a:solidFill>
                  <a:srgbClr val="00AF50"/>
                </a:solidFill>
                <a:latin typeface="Carlito"/>
                <a:cs typeface="Carlito"/>
              </a:rPr>
              <a:t>r</a:t>
            </a:r>
            <a:r>
              <a:rPr sz="2000" dirty="0">
                <a:solidFill>
                  <a:srgbClr val="00AF50"/>
                </a:solidFill>
                <a:latin typeface="Carlito"/>
                <a:cs typeface="Carlito"/>
              </a:rPr>
              <a:t>	</a:t>
            </a:r>
            <a:r>
              <a:rPr sz="2000" spc="-5" dirty="0">
                <a:solidFill>
                  <a:srgbClr val="00AF50"/>
                </a:solidFill>
                <a:latin typeface="Carlito"/>
                <a:cs typeface="Carlito"/>
              </a:rPr>
              <a:t>(</a:t>
            </a:r>
            <a:r>
              <a:rPr sz="2000" spc="-10" dirty="0">
                <a:solidFill>
                  <a:srgbClr val="00AF50"/>
                </a:solidFill>
                <a:latin typeface="Carlito"/>
                <a:cs typeface="Carlito"/>
              </a:rPr>
              <a:t>Ope</a:t>
            </a:r>
            <a:r>
              <a:rPr sz="2000" spc="-5" dirty="0">
                <a:solidFill>
                  <a:srgbClr val="00AF50"/>
                </a:solidFill>
                <a:latin typeface="Carlito"/>
                <a:cs typeface="Carlito"/>
              </a:rPr>
              <a:t>n</a:t>
            </a:r>
            <a:r>
              <a:rPr sz="2000" dirty="0">
                <a:solidFill>
                  <a:srgbClr val="00AF50"/>
                </a:solidFill>
                <a:latin typeface="Carlito"/>
                <a:cs typeface="Carlito"/>
              </a:rPr>
              <a:t>	</a:t>
            </a:r>
            <a:r>
              <a:rPr sz="2000" spc="-25" dirty="0">
                <a:solidFill>
                  <a:srgbClr val="00AF50"/>
                </a:solidFill>
                <a:latin typeface="Carlito"/>
                <a:cs typeface="Carlito"/>
              </a:rPr>
              <a:t>c</a:t>
            </a:r>
            <a:r>
              <a:rPr sz="2000" spc="-10" dirty="0">
                <a:solidFill>
                  <a:srgbClr val="00AF50"/>
                </a:solidFill>
                <a:latin typeface="Carlito"/>
                <a:cs typeface="Carlito"/>
              </a:rPr>
              <a:t>omma</a:t>
            </a:r>
            <a:r>
              <a:rPr sz="2000" spc="-5" dirty="0">
                <a:solidFill>
                  <a:srgbClr val="00AF50"/>
                </a:solidFill>
                <a:latin typeface="Carlito"/>
                <a:cs typeface="Carlito"/>
              </a:rPr>
              <a:t>nd</a:t>
            </a:r>
            <a:r>
              <a:rPr sz="2000" dirty="0">
                <a:solidFill>
                  <a:srgbClr val="00AF50"/>
                </a:solidFill>
                <a:latin typeface="Carlito"/>
                <a:cs typeface="Carlito"/>
              </a:rPr>
              <a:t>	</a:t>
            </a:r>
            <a:r>
              <a:rPr sz="2000" spc="-10" dirty="0">
                <a:solidFill>
                  <a:srgbClr val="00AF50"/>
                </a:solidFill>
                <a:latin typeface="Carlito"/>
                <a:cs typeface="Carlito"/>
              </a:rPr>
              <a:t>p</a:t>
            </a:r>
            <a:r>
              <a:rPr sz="2000" spc="-40" dirty="0">
                <a:solidFill>
                  <a:srgbClr val="00AF50"/>
                </a:solidFill>
                <a:latin typeface="Carlito"/>
                <a:cs typeface="Carlito"/>
              </a:rPr>
              <a:t>r</a:t>
            </a:r>
            <a:r>
              <a:rPr sz="2000" spc="-10" dirty="0">
                <a:solidFill>
                  <a:srgbClr val="00AF50"/>
                </a:solidFill>
                <a:latin typeface="Carlito"/>
                <a:cs typeface="Carlito"/>
              </a:rPr>
              <a:t>om</a:t>
            </a:r>
            <a:r>
              <a:rPr sz="2000" spc="-15" dirty="0">
                <a:solidFill>
                  <a:srgbClr val="00AF50"/>
                </a:solidFill>
                <a:latin typeface="Carlito"/>
                <a:cs typeface="Carlito"/>
              </a:rPr>
              <a:t>p</a:t>
            </a:r>
            <a:r>
              <a:rPr sz="2000" spc="-5" dirty="0">
                <a:solidFill>
                  <a:srgbClr val="00AF50"/>
                </a:solidFill>
                <a:latin typeface="Carlito"/>
                <a:cs typeface="Carlito"/>
              </a:rPr>
              <a:t>t</a:t>
            </a:r>
            <a:r>
              <a:rPr sz="2000" dirty="0">
                <a:solidFill>
                  <a:srgbClr val="00AF50"/>
                </a:solidFill>
                <a:latin typeface="Carlito"/>
                <a:cs typeface="Carlito"/>
              </a:rPr>
              <a:t>	</a:t>
            </a:r>
            <a:r>
              <a:rPr sz="2000" spc="-5" dirty="0">
                <a:solidFill>
                  <a:srgbClr val="00AF50"/>
                </a:solidFill>
                <a:latin typeface="Carlito"/>
                <a:cs typeface="Carlito"/>
              </a:rPr>
              <a:t>a</a:t>
            </a:r>
            <a:r>
              <a:rPr sz="2000" dirty="0">
                <a:solidFill>
                  <a:srgbClr val="00AF50"/>
                </a:solidFill>
                <a:latin typeface="Carlito"/>
                <a:cs typeface="Carlito"/>
              </a:rPr>
              <a:t>n</a:t>
            </a:r>
            <a:r>
              <a:rPr sz="2000" spc="-5" dirty="0">
                <a:solidFill>
                  <a:srgbClr val="00AF50"/>
                </a:solidFill>
                <a:latin typeface="Carlito"/>
                <a:cs typeface="Carlito"/>
              </a:rPr>
              <a:t>d</a:t>
            </a:r>
            <a:r>
              <a:rPr sz="2000" dirty="0">
                <a:solidFill>
                  <a:srgbClr val="00AF50"/>
                </a:solidFill>
                <a:latin typeface="Carlito"/>
                <a:cs typeface="Carlito"/>
              </a:rPr>
              <a:t>	</a:t>
            </a:r>
            <a:r>
              <a:rPr sz="2000" spc="-35" dirty="0">
                <a:solidFill>
                  <a:srgbClr val="00AF50"/>
                </a:solidFill>
                <a:latin typeface="Carlito"/>
                <a:cs typeface="Carlito"/>
              </a:rPr>
              <a:t>e</a:t>
            </a:r>
            <a:r>
              <a:rPr sz="2000" spc="-65" dirty="0">
                <a:solidFill>
                  <a:srgbClr val="00AF50"/>
                </a:solidFill>
                <a:latin typeface="Carlito"/>
                <a:cs typeface="Carlito"/>
              </a:rPr>
              <a:t>x</a:t>
            </a:r>
            <a:r>
              <a:rPr sz="2000" dirty="0">
                <a:solidFill>
                  <a:srgbClr val="00AF50"/>
                </a:solidFill>
                <a:latin typeface="Carlito"/>
                <a:cs typeface="Carlito"/>
              </a:rPr>
              <a:t>e</a:t>
            </a:r>
            <a:r>
              <a:rPr sz="2000" spc="-5" dirty="0">
                <a:solidFill>
                  <a:srgbClr val="00AF50"/>
                </a:solidFill>
                <a:latin typeface="Carlito"/>
                <a:cs typeface="Carlito"/>
              </a:rPr>
              <a:t>c</a:t>
            </a:r>
            <a:r>
              <a:rPr sz="2000" dirty="0">
                <a:solidFill>
                  <a:srgbClr val="00AF50"/>
                </a:solidFill>
                <a:latin typeface="Carlito"/>
                <a:cs typeface="Carlito"/>
              </a:rPr>
              <a:t>u</a:t>
            </a:r>
            <a:r>
              <a:rPr sz="2000" spc="-25" dirty="0">
                <a:solidFill>
                  <a:srgbClr val="00AF50"/>
                </a:solidFill>
                <a:latin typeface="Carlito"/>
                <a:cs typeface="Carlito"/>
              </a:rPr>
              <a:t>t</a:t>
            </a:r>
            <a:r>
              <a:rPr sz="2000" spc="-5" dirty="0">
                <a:solidFill>
                  <a:srgbClr val="00AF50"/>
                </a:solidFill>
                <a:latin typeface="Carlito"/>
                <a:cs typeface="Carlito"/>
              </a:rPr>
              <a:t>e  </a:t>
            </a:r>
            <a:r>
              <a:rPr sz="2000" spc="-10" dirty="0">
                <a:solidFill>
                  <a:srgbClr val="00AF50"/>
                </a:solidFill>
                <a:latin typeface="Carlito"/>
                <a:cs typeface="Carlito"/>
              </a:rPr>
              <a:t>command) </a:t>
            </a:r>
            <a:r>
              <a:rPr sz="2000" spc="-5" dirty="0">
                <a:solidFill>
                  <a:srgbClr val="00AF50"/>
                </a:solidFill>
                <a:latin typeface="Carlito"/>
                <a:cs typeface="Carlito"/>
              </a:rPr>
              <a:t>&gt;</a:t>
            </a:r>
            <a:r>
              <a:rPr sz="2000" spc="-5" dirty="0">
                <a:latin typeface="Carlito"/>
                <a:cs typeface="Carlito"/>
              </a:rPr>
              <a:t>pip </a:t>
            </a:r>
            <a:r>
              <a:rPr sz="2000" spc="-10" dirty="0">
                <a:latin typeface="Carlito"/>
                <a:cs typeface="Carlito"/>
              </a:rPr>
              <a:t>install</a:t>
            </a:r>
            <a:r>
              <a:rPr sz="2000" spc="55" dirty="0">
                <a:latin typeface="Carlito"/>
                <a:cs typeface="Carlito"/>
              </a:rPr>
              <a:t> </a:t>
            </a:r>
            <a:r>
              <a:rPr sz="2000" spc="-15" dirty="0" err="1" smtClean="0">
                <a:latin typeface="Carlito"/>
                <a:cs typeface="Carlito"/>
              </a:rPr>
              <a:t>mysql</a:t>
            </a:r>
            <a:r>
              <a:rPr sz="2000" spc="-15" dirty="0" smtClean="0">
                <a:latin typeface="Carlito"/>
                <a:cs typeface="Carlito"/>
              </a:rPr>
              <a:t>-connector</a:t>
            </a:r>
            <a:endParaRPr lang="en-US" sz="2000" spc="-15" dirty="0" smtClean="0">
              <a:latin typeface="Carlito"/>
              <a:cs typeface="Carlito"/>
            </a:endParaRPr>
          </a:p>
          <a:p>
            <a:pPr marL="12700" marR="6985">
              <a:lnSpc>
                <a:spcPct val="100000"/>
              </a:lnSpc>
              <a:tabLst>
                <a:tab pos="354965" algn="l"/>
                <a:tab pos="355600" algn="l"/>
                <a:tab pos="1164590" algn="l"/>
                <a:tab pos="2790825" algn="l"/>
                <a:tab pos="4058920" algn="l"/>
                <a:tab pos="4890770" algn="l"/>
                <a:tab pos="6117590" algn="l"/>
                <a:tab pos="7082790" algn="l"/>
                <a:tab pos="7665084" algn="l"/>
              </a:tabLst>
            </a:pPr>
            <a:endParaRPr sz="2000" dirty="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tabLst>
                <a:tab pos="354965" algn="l"/>
                <a:tab pos="355600" algn="l"/>
              </a:tabLst>
            </a:pPr>
            <a:r>
              <a:rPr lang="en-US" sz="2000" spc="-5" dirty="0" smtClean="0">
                <a:solidFill>
                  <a:srgbClr val="00AF50"/>
                </a:solidFill>
                <a:latin typeface="Carlito"/>
                <a:cs typeface="Carlito"/>
              </a:rPr>
              <a:t>2.  </a:t>
            </a:r>
            <a:r>
              <a:rPr sz="2000" spc="-5" dirty="0" smtClean="0">
                <a:solidFill>
                  <a:srgbClr val="00AF50"/>
                </a:solidFill>
                <a:latin typeface="Carlito"/>
                <a:cs typeface="Carlito"/>
              </a:rPr>
              <a:t>Now </a:t>
            </a:r>
            <a:r>
              <a:rPr sz="2000" spc="-10" dirty="0">
                <a:solidFill>
                  <a:srgbClr val="00AF50"/>
                </a:solidFill>
                <a:latin typeface="Carlito"/>
                <a:cs typeface="Carlito"/>
              </a:rPr>
              <a:t>connect Mysql </a:t>
            </a:r>
            <a:r>
              <a:rPr sz="2000" spc="-5" dirty="0">
                <a:solidFill>
                  <a:srgbClr val="00AF50"/>
                </a:solidFill>
                <a:latin typeface="Carlito"/>
                <a:cs typeface="Carlito"/>
              </a:rPr>
              <a:t>server using</a:t>
            </a:r>
            <a:r>
              <a:rPr sz="2000" spc="55" dirty="0">
                <a:solidFill>
                  <a:srgbClr val="00AF50"/>
                </a:solidFill>
                <a:latin typeface="Carlito"/>
                <a:cs typeface="Carlito"/>
              </a:rPr>
              <a:t> </a:t>
            </a:r>
            <a:r>
              <a:rPr sz="2000" spc="-5" dirty="0" smtClean="0">
                <a:solidFill>
                  <a:srgbClr val="00AF50"/>
                </a:solidFill>
                <a:latin typeface="Carlito"/>
                <a:cs typeface="Carlito"/>
              </a:rPr>
              <a:t>python</a:t>
            </a:r>
            <a:endParaRPr lang="en-US" sz="2000" spc="-5" dirty="0" smtClean="0">
              <a:solidFill>
                <a:srgbClr val="00AF50"/>
              </a:solidFill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tabLst>
                <a:tab pos="354965" algn="l"/>
                <a:tab pos="355600" algn="l"/>
              </a:tabLst>
            </a:pPr>
            <a:endParaRPr sz="2000" dirty="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tabLst>
                <a:tab pos="354965" algn="l"/>
                <a:tab pos="355600" algn="l"/>
              </a:tabLst>
            </a:pPr>
            <a:r>
              <a:rPr lang="en-US" sz="2000" spc="-20" dirty="0" smtClean="0">
                <a:solidFill>
                  <a:srgbClr val="00AF50"/>
                </a:solidFill>
                <a:latin typeface="Carlito"/>
                <a:cs typeface="Carlito"/>
              </a:rPr>
              <a:t>3. </a:t>
            </a:r>
            <a:r>
              <a:rPr sz="2000" spc="-20" dirty="0" smtClean="0">
                <a:solidFill>
                  <a:srgbClr val="00AF50"/>
                </a:solidFill>
                <a:latin typeface="Carlito"/>
                <a:cs typeface="Carlito"/>
              </a:rPr>
              <a:t>Write </a:t>
            </a:r>
            <a:r>
              <a:rPr sz="2000" spc="-5" dirty="0">
                <a:solidFill>
                  <a:srgbClr val="00AF50"/>
                </a:solidFill>
                <a:latin typeface="Carlito"/>
                <a:cs typeface="Carlito"/>
              </a:rPr>
              <a:t>python </a:t>
            </a:r>
            <a:r>
              <a:rPr sz="2000" spc="-15" dirty="0">
                <a:solidFill>
                  <a:srgbClr val="00AF50"/>
                </a:solidFill>
                <a:latin typeface="Carlito"/>
                <a:cs typeface="Carlito"/>
              </a:rPr>
              <a:t>statement </a:t>
            </a:r>
            <a:r>
              <a:rPr sz="2000" spc="-5" dirty="0">
                <a:solidFill>
                  <a:srgbClr val="00AF50"/>
                </a:solidFill>
                <a:latin typeface="Carlito"/>
                <a:cs typeface="Carlito"/>
              </a:rPr>
              <a:t>in python shell </a:t>
            </a:r>
            <a:r>
              <a:rPr sz="2000" spc="-5" dirty="0">
                <a:latin typeface="Carlito"/>
                <a:cs typeface="Carlito"/>
              </a:rPr>
              <a:t>import</a:t>
            </a:r>
            <a:r>
              <a:rPr sz="2000" spc="110" dirty="0">
                <a:latin typeface="Carlito"/>
                <a:cs typeface="Carlito"/>
              </a:rPr>
              <a:t> </a:t>
            </a:r>
            <a:r>
              <a:rPr sz="2000" spc="-15" dirty="0">
                <a:latin typeface="Carlito"/>
                <a:cs typeface="Carlito"/>
              </a:rPr>
              <a:t>mysql.connector</a:t>
            </a:r>
            <a:endParaRPr sz="2000" dirty="0">
              <a:latin typeface="Carlito"/>
              <a:cs typeface="Carlito"/>
            </a:endParaRPr>
          </a:p>
          <a:p>
            <a:pPr marL="298450">
              <a:lnSpc>
                <a:spcPct val="100000"/>
              </a:lnSpc>
            </a:pPr>
            <a:r>
              <a:rPr sz="2000" spc="-5" dirty="0">
                <a:solidFill>
                  <a:srgbClr val="00AF50"/>
                </a:solidFill>
                <a:latin typeface="Carlito"/>
                <a:cs typeface="Carlito"/>
              </a:rPr>
              <a:t>If no </a:t>
            </a:r>
            <a:r>
              <a:rPr sz="2000" spc="-10" dirty="0">
                <a:solidFill>
                  <a:srgbClr val="00AF50"/>
                </a:solidFill>
                <a:latin typeface="Carlito"/>
                <a:cs typeface="Carlito"/>
              </a:rPr>
              <a:t>error </a:t>
            </a:r>
            <a:r>
              <a:rPr sz="2000" spc="-5" dirty="0">
                <a:solidFill>
                  <a:srgbClr val="00AF50"/>
                </a:solidFill>
                <a:latin typeface="Carlito"/>
                <a:cs typeface="Carlito"/>
              </a:rPr>
              <a:t>message is </a:t>
            </a:r>
            <a:r>
              <a:rPr sz="2000" spc="-10" dirty="0">
                <a:solidFill>
                  <a:srgbClr val="00AF50"/>
                </a:solidFill>
                <a:latin typeface="Carlito"/>
                <a:cs typeface="Carlito"/>
              </a:rPr>
              <a:t>shown </a:t>
            </a:r>
            <a:r>
              <a:rPr sz="2000" spc="-5" dirty="0">
                <a:solidFill>
                  <a:srgbClr val="00AF50"/>
                </a:solidFill>
                <a:latin typeface="Carlito"/>
                <a:cs typeface="Carlito"/>
              </a:rPr>
              <a:t>means </a:t>
            </a:r>
            <a:r>
              <a:rPr sz="2000" spc="-15" dirty="0">
                <a:solidFill>
                  <a:srgbClr val="00AF50"/>
                </a:solidFill>
                <a:latin typeface="Carlito"/>
                <a:cs typeface="Carlito"/>
              </a:rPr>
              <a:t>mysql </a:t>
            </a:r>
            <a:r>
              <a:rPr sz="2000" spc="-10" dirty="0">
                <a:solidFill>
                  <a:srgbClr val="00AF50"/>
                </a:solidFill>
                <a:latin typeface="Carlito"/>
                <a:cs typeface="Carlito"/>
              </a:rPr>
              <a:t>connector </a:t>
            </a:r>
            <a:r>
              <a:rPr sz="2000" spc="-5" dirty="0">
                <a:solidFill>
                  <a:srgbClr val="00AF50"/>
                </a:solidFill>
                <a:latin typeface="Carlito"/>
                <a:cs typeface="Carlito"/>
              </a:rPr>
              <a:t>is </a:t>
            </a:r>
            <a:r>
              <a:rPr sz="2000" spc="-10" dirty="0">
                <a:solidFill>
                  <a:srgbClr val="00AF50"/>
                </a:solidFill>
                <a:latin typeface="Carlito"/>
                <a:cs typeface="Carlito"/>
              </a:rPr>
              <a:t>properly</a:t>
            </a:r>
            <a:r>
              <a:rPr sz="2000" spc="150" dirty="0">
                <a:solidFill>
                  <a:srgbClr val="00AF50"/>
                </a:solidFill>
                <a:latin typeface="Carlito"/>
                <a:cs typeface="Carlito"/>
              </a:rPr>
              <a:t> </a:t>
            </a:r>
            <a:r>
              <a:rPr sz="2000" spc="-10" dirty="0">
                <a:solidFill>
                  <a:srgbClr val="00AF50"/>
                </a:solidFill>
                <a:latin typeface="Carlito"/>
                <a:cs typeface="Carlito"/>
              </a:rPr>
              <a:t>installed</a:t>
            </a:r>
            <a:endParaRPr sz="2000" dirty="0">
              <a:latin typeface="Carlito"/>
              <a:cs typeface="Carlito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5488304" y="968121"/>
            <a:ext cx="3227070" cy="2540"/>
          </a:xfrm>
          <a:custGeom>
            <a:avLst/>
            <a:gdLst/>
            <a:ahLst/>
            <a:cxnLst/>
            <a:rect l="l" t="t" r="r" b="b"/>
            <a:pathLst>
              <a:path w="3227070" h="2540">
                <a:moveTo>
                  <a:pt x="0" y="2031"/>
                </a:moveTo>
                <a:lnTo>
                  <a:pt x="3227070" y="0"/>
                </a:lnTo>
              </a:path>
            </a:pathLst>
          </a:custGeom>
          <a:ln w="5105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454710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Steps for creating Database Connectivity Applications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7868" y="2209800"/>
            <a:ext cx="7886700" cy="3886200"/>
          </a:xfrm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rgbClr val="00B050"/>
                </a:solidFill>
              </a:rPr>
              <a:t>Start Python</a:t>
            </a:r>
          </a:p>
          <a:p>
            <a:r>
              <a:rPr lang="en-US" sz="2800" dirty="0" smtClean="0">
                <a:solidFill>
                  <a:srgbClr val="00B050"/>
                </a:solidFill>
              </a:rPr>
              <a:t>Import the packages required for database programming</a:t>
            </a:r>
          </a:p>
          <a:p>
            <a:pPr lvl="1"/>
            <a:r>
              <a:rPr lang="en-US" sz="2500" dirty="0" smtClean="0">
                <a:solidFill>
                  <a:srgbClr val="00B0F0"/>
                </a:solidFill>
              </a:rPr>
              <a:t>Import </a:t>
            </a:r>
            <a:r>
              <a:rPr lang="en-US" sz="2500" dirty="0" err="1" smtClean="0">
                <a:solidFill>
                  <a:srgbClr val="00B0F0"/>
                </a:solidFill>
              </a:rPr>
              <a:t>mysql.connector</a:t>
            </a:r>
            <a:endParaRPr lang="en-US" sz="2500" dirty="0" smtClean="0">
              <a:solidFill>
                <a:srgbClr val="00B0F0"/>
              </a:solidFill>
            </a:endParaRPr>
          </a:p>
          <a:p>
            <a:pPr marL="342900" lvl="1" indent="0">
              <a:buNone/>
            </a:pPr>
            <a:r>
              <a:rPr lang="en-US" sz="2500" dirty="0" smtClean="0">
                <a:solidFill>
                  <a:srgbClr val="00B0F0"/>
                </a:solidFill>
              </a:rPr>
              <a:t>		OR</a:t>
            </a:r>
          </a:p>
          <a:p>
            <a:pPr lvl="1"/>
            <a:r>
              <a:rPr lang="en-US" sz="2500" dirty="0" smtClean="0">
                <a:solidFill>
                  <a:srgbClr val="00B0F0"/>
                </a:solidFill>
              </a:rPr>
              <a:t>Import </a:t>
            </a:r>
            <a:r>
              <a:rPr lang="en-US" sz="2500" dirty="0" err="1" smtClean="0">
                <a:solidFill>
                  <a:srgbClr val="00B0F0"/>
                </a:solidFill>
              </a:rPr>
              <a:t>mysql.connector</a:t>
            </a:r>
            <a:r>
              <a:rPr lang="en-US" sz="2500" dirty="0" smtClean="0">
                <a:solidFill>
                  <a:srgbClr val="00B0F0"/>
                </a:solidFill>
              </a:rPr>
              <a:t> as m</a:t>
            </a:r>
          </a:p>
        </p:txBody>
      </p:sp>
      <p:sp>
        <p:nvSpPr>
          <p:cNvPr id="4" name="Horizontal Scroll 3"/>
          <p:cNvSpPr/>
          <p:nvPr/>
        </p:nvSpPr>
        <p:spPr>
          <a:xfrm>
            <a:off x="4759082" y="5753100"/>
            <a:ext cx="3048000" cy="685800"/>
          </a:xfrm>
          <a:prstGeom prst="horizontalScroll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ysClr val="windowText" lastClr="000000"/>
                </a:solidFill>
              </a:rPr>
              <a:t>You can use any identifier of your choice</a:t>
            </a:r>
            <a:endParaRPr lang="en-US" dirty="0">
              <a:solidFill>
                <a:sysClr val="windowText" lastClr="000000"/>
              </a:solidFill>
            </a:endParaRPr>
          </a:p>
        </p:txBody>
      </p:sp>
      <p:sp>
        <p:nvSpPr>
          <p:cNvPr id="5" name="Right Arrow 4"/>
          <p:cNvSpPr/>
          <p:nvPr/>
        </p:nvSpPr>
        <p:spPr>
          <a:xfrm rot="14341568">
            <a:off x="4639698" y="5067052"/>
            <a:ext cx="1019236" cy="298484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070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Steps for creating Database Connectivity Applications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53744"/>
            <a:ext cx="8382000" cy="5051856"/>
          </a:xfrm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rgbClr val="00B050"/>
                </a:solidFill>
              </a:rPr>
              <a:t>Start Python</a:t>
            </a:r>
          </a:p>
          <a:p>
            <a:r>
              <a:rPr lang="en-US" sz="2800" dirty="0" smtClean="0">
                <a:solidFill>
                  <a:srgbClr val="00B050"/>
                </a:solidFill>
              </a:rPr>
              <a:t>Import the packages required for database programming</a:t>
            </a:r>
          </a:p>
          <a:p>
            <a:r>
              <a:rPr lang="en-US" sz="2800" dirty="0" smtClean="0">
                <a:solidFill>
                  <a:srgbClr val="00B050"/>
                </a:solidFill>
              </a:rPr>
              <a:t>Open a connection to database</a:t>
            </a:r>
          </a:p>
          <a:p>
            <a:pPr marL="0" indent="0">
              <a:buNone/>
            </a:pPr>
            <a:endParaRPr lang="en-US" sz="2800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sz="2400" dirty="0" err="1" smtClean="0">
                <a:solidFill>
                  <a:srgbClr val="00B0F0"/>
                </a:solidFill>
              </a:rPr>
              <a:t>Connection_object</a:t>
            </a:r>
            <a:r>
              <a:rPr lang="en-US" sz="2400" dirty="0" smtClean="0">
                <a:solidFill>
                  <a:srgbClr val="00B0F0"/>
                </a:solidFill>
              </a:rPr>
              <a:t>=</a:t>
            </a:r>
            <a:r>
              <a:rPr lang="en-US" sz="2400" dirty="0" err="1" smtClean="0">
                <a:solidFill>
                  <a:srgbClr val="00B0F0"/>
                </a:solidFill>
              </a:rPr>
              <a:t>mysql.connector.connect</a:t>
            </a:r>
            <a:r>
              <a:rPr lang="en-US" sz="2400" dirty="0" smtClean="0">
                <a:solidFill>
                  <a:srgbClr val="00B0F0"/>
                </a:solidFill>
              </a:rPr>
              <a:t>(host=“host-</a:t>
            </a:r>
            <a:r>
              <a:rPr lang="en-US" sz="2400" dirty="0" err="1" smtClean="0">
                <a:solidFill>
                  <a:srgbClr val="00B0F0"/>
                </a:solidFill>
              </a:rPr>
              <a:t>name”,user</a:t>
            </a:r>
            <a:r>
              <a:rPr lang="en-US" sz="2400" dirty="0" smtClean="0">
                <a:solidFill>
                  <a:srgbClr val="00B0F0"/>
                </a:solidFill>
              </a:rPr>
              <a:t>=“username”,</a:t>
            </a:r>
            <a:r>
              <a:rPr lang="en-US" sz="2400" dirty="0" err="1" smtClean="0">
                <a:solidFill>
                  <a:srgbClr val="00B0F0"/>
                </a:solidFill>
              </a:rPr>
              <a:t>passwd</a:t>
            </a:r>
            <a:r>
              <a:rPr lang="en-US" sz="2400" dirty="0" smtClean="0">
                <a:solidFill>
                  <a:srgbClr val="00B0F0"/>
                </a:solidFill>
              </a:rPr>
              <a:t>=“password”,[database=“database name”])</a:t>
            </a:r>
          </a:p>
          <a:p>
            <a:pPr marL="0" indent="0">
              <a:buNone/>
            </a:pPr>
            <a:endParaRPr lang="en-US" sz="2400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rgbClr val="00B0F0"/>
                </a:solidFill>
              </a:rPr>
              <a:t>e.g.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rgbClr val="00B0F0"/>
                </a:solidFill>
              </a:rPr>
              <a:t>con=</a:t>
            </a:r>
            <a:r>
              <a:rPr lang="en-US" sz="2400" dirty="0" err="1" smtClean="0">
                <a:solidFill>
                  <a:srgbClr val="00B0F0"/>
                </a:solidFill>
              </a:rPr>
              <a:t>m.connect</a:t>
            </a:r>
            <a:r>
              <a:rPr lang="en-US" sz="2400" dirty="0" smtClean="0">
                <a:solidFill>
                  <a:srgbClr val="00B0F0"/>
                </a:solidFill>
              </a:rPr>
              <a:t>(host=“</a:t>
            </a:r>
            <a:r>
              <a:rPr lang="en-US" sz="2400" dirty="0" err="1" smtClean="0">
                <a:solidFill>
                  <a:srgbClr val="00B0F0"/>
                </a:solidFill>
              </a:rPr>
              <a:t>localhost</a:t>
            </a:r>
            <a:r>
              <a:rPr lang="en-US" sz="2400" dirty="0" smtClean="0">
                <a:solidFill>
                  <a:srgbClr val="00B0F0"/>
                </a:solidFill>
              </a:rPr>
              <a:t>”,user=“root”,</a:t>
            </a:r>
            <a:r>
              <a:rPr lang="en-US" sz="2400" dirty="0" err="1" smtClean="0">
                <a:solidFill>
                  <a:srgbClr val="00B0F0"/>
                </a:solidFill>
              </a:rPr>
              <a:t>passwd</a:t>
            </a:r>
            <a:r>
              <a:rPr lang="en-US" sz="2400" dirty="0" smtClean="0">
                <a:solidFill>
                  <a:srgbClr val="00B0F0"/>
                </a:solidFill>
              </a:rPr>
              <a:t>=“1234”)</a:t>
            </a:r>
          </a:p>
          <a:p>
            <a:pPr marL="0" indent="0">
              <a:buNone/>
            </a:pPr>
            <a:endParaRPr lang="en-US" sz="2400" dirty="0" smtClean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65753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1383</TotalTime>
  <Words>1696</Words>
  <Application>Microsoft Office PowerPoint</Application>
  <PresentationFormat>On-screen Show (4:3)</PresentationFormat>
  <Paragraphs>201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Calibri Light</vt:lpstr>
      <vt:lpstr>Carlito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Steps for creating Database Connectivity Applications</vt:lpstr>
      <vt:lpstr>PowerPoint Presentation</vt:lpstr>
      <vt:lpstr>Steps for creating Database Connectivity Applications</vt:lpstr>
      <vt:lpstr>Steps for creating Database Connectivity Applications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user</cp:lastModifiedBy>
  <cp:revision>9</cp:revision>
  <dcterms:created xsi:type="dcterms:W3CDTF">2021-04-10T15:12:04Z</dcterms:created>
  <dcterms:modified xsi:type="dcterms:W3CDTF">2021-06-21T04:58:45Z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2021-04-01T00:00:00Z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2021-04-10T00:00:00Z</vt:filetime>
  </property>
</Properties>
</file>