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57" r:id="rId3"/>
    <p:sldId id="265" r:id="rId4"/>
    <p:sldId id="266" r:id="rId5"/>
    <p:sldId id="267" r:id="rId6"/>
    <p:sldId id="268" r:id="rId7"/>
    <p:sldId id="269" r:id="rId8"/>
    <p:sldId id="270" r:id="rId9"/>
    <p:sldId id="271" r:id="rId10"/>
    <p:sldId id="272" r:id="rId11"/>
    <p:sldId id="274" r:id="rId12"/>
    <p:sldId id="258" r:id="rId13"/>
    <p:sldId id="275" r:id="rId14"/>
    <p:sldId id="262" r:id="rId15"/>
    <p:sldId id="276" r:id="rId16"/>
    <p:sldId id="277" r:id="rId17"/>
    <p:sldId id="260" r:id="rId18"/>
    <p:sldId id="261" r:id="rId19"/>
    <p:sldId id="279" r:id="rId20"/>
    <p:sldId id="280" r:id="rId21"/>
    <p:sldId id="278" r:id="rId22"/>
    <p:sldId id="281" r:id="rId23"/>
    <p:sldId id="282" r:id="rId24"/>
    <p:sldId id="283" r:id="rId25"/>
    <p:sldId id="263" r:id="rId26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0" d="100"/>
          <a:sy n="60" d="100"/>
        </p:scale>
        <p:origin x="1388" y="5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550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8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2090"/>
              </a:lnSpc>
            </a:pPr>
            <a:r>
              <a:rPr spc="-10" dirty="0"/>
              <a:t>Visit </a:t>
            </a:r>
            <a:r>
              <a:rPr dirty="0"/>
              <a:t>: </a:t>
            </a:r>
            <a:r>
              <a:rPr spc="-5" dirty="0"/>
              <a:t>python.mykvs.in for </a:t>
            </a:r>
            <a:r>
              <a:rPr dirty="0"/>
              <a:t>regular</a:t>
            </a:r>
            <a:r>
              <a:rPr spc="5" dirty="0"/>
              <a:t> </a:t>
            </a:r>
            <a:r>
              <a:rPr dirty="0"/>
              <a:t>updates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6/10/2020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rgbClr val="C0000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FF000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8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2090"/>
              </a:lnSpc>
            </a:pPr>
            <a:r>
              <a:rPr spc="-10" dirty="0"/>
              <a:t>Visit </a:t>
            </a:r>
            <a:r>
              <a:rPr dirty="0"/>
              <a:t>: </a:t>
            </a:r>
            <a:r>
              <a:rPr spc="-5" dirty="0"/>
              <a:t>python.mykvs.in for </a:t>
            </a:r>
            <a:r>
              <a:rPr dirty="0"/>
              <a:t>regular</a:t>
            </a:r>
            <a:r>
              <a:rPr spc="5" dirty="0"/>
              <a:t> </a:t>
            </a:r>
            <a:r>
              <a:rPr dirty="0"/>
              <a:t>updates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6/10/2020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rgbClr val="C0000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8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2090"/>
              </a:lnSpc>
            </a:pPr>
            <a:r>
              <a:rPr spc="-10" dirty="0"/>
              <a:t>Visit </a:t>
            </a:r>
            <a:r>
              <a:rPr dirty="0"/>
              <a:t>: </a:t>
            </a:r>
            <a:r>
              <a:rPr spc="-5" dirty="0"/>
              <a:t>python.mykvs.in for </a:t>
            </a:r>
            <a:r>
              <a:rPr dirty="0"/>
              <a:t>regular</a:t>
            </a:r>
            <a:r>
              <a:rPr spc="5" dirty="0"/>
              <a:t> </a:t>
            </a:r>
            <a:r>
              <a:rPr dirty="0"/>
              <a:t>updates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6/10/2020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rgbClr val="C0000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8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2090"/>
              </a:lnSpc>
            </a:pPr>
            <a:r>
              <a:rPr spc="-10" dirty="0"/>
              <a:t>Visit </a:t>
            </a:r>
            <a:r>
              <a:rPr dirty="0"/>
              <a:t>: </a:t>
            </a:r>
            <a:r>
              <a:rPr spc="-5" dirty="0"/>
              <a:t>python.mykvs.in for </a:t>
            </a:r>
            <a:r>
              <a:rPr dirty="0"/>
              <a:t>regular</a:t>
            </a:r>
            <a:r>
              <a:rPr spc="5" dirty="0"/>
              <a:t> </a:t>
            </a:r>
            <a:r>
              <a:rPr dirty="0"/>
              <a:t>updates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6/10/2020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8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2090"/>
              </a:lnSpc>
            </a:pPr>
            <a:r>
              <a:rPr spc="-10" dirty="0"/>
              <a:t>Visit </a:t>
            </a:r>
            <a:r>
              <a:rPr dirty="0"/>
              <a:t>: </a:t>
            </a:r>
            <a:r>
              <a:rPr spc="-5" dirty="0"/>
              <a:t>python.mykvs.in for </a:t>
            </a:r>
            <a:r>
              <a:rPr dirty="0"/>
              <a:t>regular</a:t>
            </a:r>
            <a:r>
              <a:rPr spc="5" dirty="0"/>
              <a:t> </a:t>
            </a:r>
            <a:r>
              <a:rPr dirty="0"/>
              <a:t>updates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6/10/2020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9144000" cy="6858000"/>
          </a:xfrm>
          <a:custGeom>
            <a:avLst/>
            <a:gdLst/>
            <a:ahLst/>
            <a:cxnLst/>
            <a:rect l="l" t="t" r="r" b="b"/>
            <a:pathLst>
              <a:path w="9144000" h="6858000">
                <a:moveTo>
                  <a:pt x="0" y="6858000"/>
                </a:moveTo>
                <a:lnTo>
                  <a:pt x="9144000" y="6858000"/>
                </a:lnTo>
                <a:lnTo>
                  <a:pt x="9144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solidFill>
            <a:srgbClr val="FAFFD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42924" y="20523"/>
            <a:ext cx="7858150" cy="5746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1" i="0">
                <a:solidFill>
                  <a:srgbClr val="C0000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35609" y="1037285"/>
            <a:ext cx="8208009" cy="222122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FF000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192527" y="6521615"/>
            <a:ext cx="4658995" cy="2813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12700">
              <a:lnSpc>
                <a:spcPts val="2090"/>
              </a:lnSpc>
            </a:pPr>
            <a:r>
              <a:rPr spc="-10" dirty="0"/>
              <a:t>Visit </a:t>
            </a:r>
            <a:r>
              <a:rPr dirty="0"/>
              <a:t>: </a:t>
            </a:r>
            <a:r>
              <a:rPr spc="-5" dirty="0"/>
              <a:t>python.mykvs.in for </a:t>
            </a:r>
            <a:r>
              <a:rPr dirty="0"/>
              <a:t>regular</a:t>
            </a:r>
            <a:r>
              <a:rPr spc="5" dirty="0"/>
              <a:t> </a:t>
            </a:r>
            <a:r>
              <a:rPr dirty="0"/>
              <a:t>updates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6/10/2020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895600"/>
            <a:ext cx="8208009" cy="369332"/>
          </a:xfrm>
        </p:spPr>
        <p:txBody>
          <a:bodyPr/>
          <a:lstStyle/>
          <a:p>
            <a:pPr algn="ctr"/>
            <a:r>
              <a:rPr lang="en-US" dirty="0"/>
              <a:t>DATA VISUALIZATION -PYPLOT</a:t>
            </a:r>
          </a:p>
        </p:txBody>
      </p:sp>
    </p:spTree>
    <p:extLst>
      <p:ext uri="{BB962C8B-B14F-4D97-AF65-F5344CB8AC3E}">
        <p14:creationId xmlns:p14="http://schemas.microsoft.com/office/powerpoint/2010/main" val="10209221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63880" y="0"/>
            <a:ext cx="6981825" cy="646430"/>
          </a:xfrm>
          <a:custGeom>
            <a:avLst/>
            <a:gdLst/>
            <a:ahLst/>
            <a:cxnLst/>
            <a:rect l="l" t="t" r="r" b="b"/>
            <a:pathLst>
              <a:path w="6981825" h="646430">
                <a:moveTo>
                  <a:pt x="0" y="646176"/>
                </a:moveTo>
                <a:lnTo>
                  <a:pt x="6981444" y="646176"/>
                </a:lnTo>
                <a:lnTo>
                  <a:pt x="6981444" y="0"/>
                </a:lnTo>
                <a:lnTo>
                  <a:pt x="0" y="0"/>
                </a:lnTo>
                <a:lnTo>
                  <a:pt x="0" y="646176"/>
                </a:lnTo>
                <a:close/>
              </a:path>
            </a:pathLst>
          </a:custGeom>
          <a:solidFill>
            <a:srgbClr val="FAFFD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642924" y="20523"/>
            <a:ext cx="6757034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Data </a:t>
            </a:r>
            <a:r>
              <a:rPr spc="-5" dirty="0"/>
              <a:t>visualization using</a:t>
            </a:r>
            <a:r>
              <a:rPr spc="5" dirty="0"/>
              <a:t> </a:t>
            </a:r>
            <a:r>
              <a:rPr spc="-5" dirty="0"/>
              <a:t>Pyplot</a:t>
            </a:r>
          </a:p>
        </p:txBody>
      </p:sp>
      <p:sp>
        <p:nvSpPr>
          <p:cNvPr id="4" name="object 4"/>
          <p:cNvSpPr/>
          <p:nvPr/>
        </p:nvSpPr>
        <p:spPr>
          <a:xfrm>
            <a:off x="648462" y="549401"/>
            <a:ext cx="7560945" cy="0"/>
          </a:xfrm>
          <a:custGeom>
            <a:avLst/>
            <a:gdLst/>
            <a:ahLst/>
            <a:cxnLst/>
            <a:rect l="l" t="t" r="r" b="b"/>
            <a:pathLst>
              <a:path w="7560945">
                <a:moveTo>
                  <a:pt x="0" y="0"/>
                </a:moveTo>
                <a:lnTo>
                  <a:pt x="7560817" y="0"/>
                </a:lnTo>
              </a:path>
            </a:pathLst>
          </a:custGeom>
          <a:ln w="5029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371563" y="6417564"/>
            <a:ext cx="8344534" cy="108585"/>
          </a:xfrm>
          <a:custGeom>
            <a:avLst/>
            <a:gdLst/>
            <a:ahLst/>
            <a:cxnLst/>
            <a:rect l="l" t="t" r="r" b="b"/>
            <a:pathLst>
              <a:path w="8344534" h="108584">
                <a:moveTo>
                  <a:pt x="21069" y="67868"/>
                </a:moveTo>
                <a:lnTo>
                  <a:pt x="6070" y="67868"/>
                </a:lnTo>
                <a:lnTo>
                  <a:pt x="0" y="73939"/>
                </a:lnTo>
                <a:lnTo>
                  <a:pt x="0" y="108585"/>
                </a:lnTo>
                <a:lnTo>
                  <a:pt x="10570" y="106451"/>
                </a:lnTo>
                <a:lnTo>
                  <a:pt x="19200" y="100634"/>
                </a:lnTo>
                <a:lnTo>
                  <a:pt x="25019" y="92007"/>
                </a:lnTo>
                <a:lnTo>
                  <a:pt x="27152" y="81445"/>
                </a:lnTo>
                <a:lnTo>
                  <a:pt x="27152" y="73939"/>
                </a:lnTo>
                <a:lnTo>
                  <a:pt x="21069" y="67868"/>
                </a:lnTo>
                <a:close/>
              </a:path>
              <a:path w="8344534" h="108584">
                <a:moveTo>
                  <a:pt x="8344192" y="27139"/>
                </a:moveTo>
                <a:lnTo>
                  <a:pt x="8317014" y="27139"/>
                </a:lnTo>
                <a:lnTo>
                  <a:pt x="8317014" y="54292"/>
                </a:lnTo>
                <a:lnTo>
                  <a:pt x="8327582" y="52159"/>
                </a:lnTo>
                <a:lnTo>
                  <a:pt x="8336222" y="46340"/>
                </a:lnTo>
                <a:lnTo>
                  <a:pt x="8342052" y="37710"/>
                </a:lnTo>
                <a:lnTo>
                  <a:pt x="8344192" y="27139"/>
                </a:lnTo>
                <a:close/>
              </a:path>
              <a:path w="8344534" h="108584">
                <a:moveTo>
                  <a:pt x="8317014" y="0"/>
                </a:moveTo>
                <a:lnTo>
                  <a:pt x="8306465" y="2133"/>
                </a:lnTo>
                <a:lnTo>
                  <a:pt x="8297868" y="7950"/>
                </a:lnTo>
                <a:lnTo>
                  <a:pt x="8292082" y="16577"/>
                </a:lnTo>
                <a:lnTo>
                  <a:pt x="8289963" y="27139"/>
                </a:lnTo>
                <a:lnTo>
                  <a:pt x="8289963" y="34645"/>
                </a:lnTo>
                <a:lnTo>
                  <a:pt x="8295932" y="40716"/>
                </a:lnTo>
                <a:lnTo>
                  <a:pt x="8310918" y="40716"/>
                </a:lnTo>
                <a:lnTo>
                  <a:pt x="8317014" y="34645"/>
                </a:lnTo>
                <a:lnTo>
                  <a:pt x="8317014" y="27139"/>
                </a:lnTo>
                <a:lnTo>
                  <a:pt x="8344192" y="27139"/>
                </a:lnTo>
                <a:lnTo>
                  <a:pt x="8342052" y="16577"/>
                </a:lnTo>
                <a:lnTo>
                  <a:pt x="8336222" y="7950"/>
                </a:lnTo>
                <a:lnTo>
                  <a:pt x="8327582" y="2133"/>
                </a:lnTo>
                <a:lnTo>
                  <a:pt x="8317014" y="0"/>
                </a:lnTo>
                <a:close/>
              </a:path>
            </a:pathLst>
          </a:custGeom>
          <a:solidFill>
            <a:srgbClr val="CDB18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8661527" y="6444703"/>
            <a:ext cx="54610" cy="27305"/>
          </a:xfrm>
          <a:custGeom>
            <a:avLst/>
            <a:gdLst/>
            <a:ahLst/>
            <a:cxnLst/>
            <a:rect l="l" t="t" r="r" b="b"/>
            <a:pathLst>
              <a:path w="54609" h="27304">
                <a:moveTo>
                  <a:pt x="0" y="27152"/>
                </a:moveTo>
                <a:lnTo>
                  <a:pt x="27050" y="27152"/>
                </a:lnTo>
                <a:lnTo>
                  <a:pt x="37619" y="25019"/>
                </a:lnTo>
                <a:lnTo>
                  <a:pt x="46259" y="19200"/>
                </a:lnTo>
                <a:lnTo>
                  <a:pt x="52089" y="10570"/>
                </a:lnTo>
                <a:lnTo>
                  <a:pt x="54228" y="0"/>
                </a:lnTo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635609" y="884936"/>
            <a:ext cx="8208645" cy="318612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6350" algn="just">
              <a:lnSpc>
                <a:spcPct val="100000"/>
              </a:lnSpc>
              <a:spcBef>
                <a:spcPts val="105"/>
              </a:spcBef>
            </a:pPr>
            <a:r>
              <a:rPr lang="en-US" sz="2000" b="1" spc="-5" dirty="0" err="1">
                <a:solidFill>
                  <a:srgbClr val="FF0000"/>
                </a:solidFill>
                <a:latin typeface="Arial"/>
                <a:cs typeface="Arial"/>
              </a:rPr>
              <a:t>Numpy</a:t>
            </a:r>
            <a:r>
              <a:rPr lang="en-US" sz="2000" b="1" spc="-5" dirty="0">
                <a:solidFill>
                  <a:srgbClr val="FF0000"/>
                </a:solidFill>
                <a:latin typeface="Arial"/>
                <a:cs typeface="Arial"/>
              </a:rPr>
              <a:t> Arrays- </a:t>
            </a:r>
          </a:p>
          <a:p>
            <a:pPr marL="12700" marR="6350" algn="just">
              <a:lnSpc>
                <a:spcPct val="100000"/>
              </a:lnSpc>
              <a:spcBef>
                <a:spcPts val="105"/>
              </a:spcBef>
            </a:pPr>
            <a:r>
              <a:rPr lang="en-US" sz="2000" b="1" spc="-5" dirty="0">
                <a:solidFill>
                  <a:srgbClr val="FF0000"/>
                </a:solidFill>
                <a:latin typeface="Arial"/>
                <a:cs typeface="Arial"/>
              </a:rPr>
              <a:t>Ways to create </a:t>
            </a:r>
            <a:r>
              <a:rPr lang="en-US" sz="2000" b="1" spc="-5" dirty="0" err="1">
                <a:solidFill>
                  <a:srgbClr val="FF0000"/>
                </a:solidFill>
                <a:latin typeface="Arial"/>
                <a:cs typeface="Arial"/>
              </a:rPr>
              <a:t>numpy</a:t>
            </a:r>
            <a:r>
              <a:rPr lang="en-US" sz="2000" b="1" spc="-5" dirty="0">
                <a:solidFill>
                  <a:srgbClr val="FF0000"/>
                </a:solidFill>
                <a:latin typeface="Arial"/>
                <a:cs typeface="Arial"/>
              </a:rPr>
              <a:t> array</a:t>
            </a:r>
            <a:endParaRPr lang="en-US" sz="2000" b="1" spc="-5" dirty="0">
              <a:solidFill>
                <a:srgbClr val="00AF50"/>
              </a:solidFill>
              <a:latin typeface="Arial"/>
              <a:cs typeface="Arial"/>
            </a:endParaRPr>
          </a:p>
          <a:p>
            <a:pPr marL="12700" marR="6350" algn="just">
              <a:lnSpc>
                <a:spcPct val="100000"/>
              </a:lnSpc>
              <a:spcBef>
                <a:spcPts val="105"/>
              </a:spcBef>
            </a:pPr>
            <a:r>
              <a:rPr lang="en-US" sz="2000" b="1" spc="-5" dirty="0">
                <a:solidFill>
                  <a:srgbClr val="00AF50"/>
                </a:solidFill>
                <a:latin typeface="Arial"/>
                <a:cs typeface="Arial"/>
              </a:rPr>
              <a:t>1. arrange()</a:t>
            </a:r>
          </a:p>
          <a:p>
            <a:pPr marL="12700" marR="6350" algn="just">
              <a:lnSpc>
                <a:spcPct val="100000"/>
              </a:lnSpc>
              <a:spcBef>
                <a:spcPts val="105"/>
              </a:spcBef>
            </a:pPr>
            <a:r>
              <a:rPr lang="en-US" sz="2000" b="1" spc="-5" dirty="0">
                <a:solidFill>
                  <a:srgbClr val="00AF50"/>
                </a:solidFill>
                <a:latin typeface="Arial"/>
                <a:cs typeface="Arial"/>
              </a:rPr>
              <a:t>		import </a:t>
            </a:r>
            <a:r>
              <a:rPr lang="en-US" sz="2000" b="1" spc="-5" dirty="0" err="1">
                <a:solidFill>
                  <a:srgbClr val="00AF50"/>
                </a:solidFill>
                <a:latin typeface="Arial"/>
                <a:cs typeface="Arial"/>
              </a:rPr>
              <a:t>numpy</a:t>
            </a:r>
            <a:r>
              <a:rPr lang="en-US" sz="2000" b="1" spc="-5" dirty="0">
                <a:solidFill>
                  <a:srgbClr val="00AF50"/>
                </a:solidFill>
                <a:latin typeface="Arial"/>
                <a:cs typeface="Arial"/>
              </a:rPr>
              <a:t> as n</a:t>
            </a:r>
          </a:p>
          <a:p>
            <a:pPr marL="12700" marR="6350" algn="just">
              <a:lnSpc>
                <a:spcPct val="100000"/>
              </a:lnSpc>
              <a:spcBef>
                <a:spcPts val="105"/>
              </a:spcBef>
            </a:pPr>
            <a:r>
              <a:rPr lang="en-US" sz="2000" b="1" spc="-5" dirty="0">
                <a:solidFill>
                  <a:srgbClr val="00AF50"/>
                </a:solidFill>
                <a:latin typeface="Arial"/>
                <a:cs typeface="Arial"/>
              </a:rPr>
              <a:t>		d=</a:t>
            </a:r>
            <a:r>
              <a:rPr lang="en-US" sz="2000" b="1" spc="-5" dirty="0" err="1">
                <a:solidFill>
                  <a:srgbClr val="00AF50"/>
                </a:solidFill>
                <a:latin typeface="Arial"/>
                <a:cs typeface="Arial"/>
              </a:rPr>
              <a:t>n.arrange</a:t>
            </a:r>
            <a:r>
              <a:rPr lang="en-US" sz="2000" b="1" spc="-5" dirty="0">
                <a:solidFill>
                  <a:srgbClr val="00AF50"/>
                </a:solidFill>
                <a:latin typeface="Arial"/>
                <a:cs typeface="Arial"/>
              </a:rPr>
              <a:t>(1,100,2,np.float32)</a:t>
            </a:r>
          </a:p>
          <a:p>
            <a:pPr marL="12700" marR="6350" algn="just">
              <a:lnSpc>
                <a:spcPct val="100000"/>
              </a:lnSpc>
              <a:spcBef>
                <a:spcPts val="105"/>
              </a:spcBef>
            </a:pPr>
            <a:r>
              <a:rPr lang="en-US" sz="2000" b="1" spc="-5" dirty="0">
                <a:solidFill>
                  <a:srgbClr val="00AF50"/>
                </a:solidFill>
                <a:latin typeface="Arial"/>
                <a:cs typeface="Arial"/>
              </a:rPr>
              <a:t>		print(d)</a:t>
            </a:r>
          </a:p>
          <a:p>
            <a:pPr marL="12700" marR="6350" algn="just">
              <a:lnSpc>
                <a:spcPct val="100000"/>
              </a:lnSpc>
              <a:spcBef>
                <a:spcPts val="105"/>
              </a:spcBef>
            </a:pPr>
            <a:r>
              <a:rPr lang="en-US" sz="2000" b="1" spc="-5" dirty="0">
                <a:solidFill>
                  <a:srgbClr val="00AF50"/>
                </a:solidFill>
                <a:latin typeface="Arial"/>
                <a:cs typeface="Arial"/>
              </a:rPr>
              <a:t>		print(</a:t>
            </a:r>
            <a:r>
              <a:rPr lang="en-US" sz="2000" b="1" spc="-5" dirty="0" err="1">
                <a:solidFill>
                  <a:srgbClr val="00AF50"/>
                </a:solidFill>
                <a:latin typeface="Arial"/>
                <a:cs typeface="Arial"/>
              </a:rPr>
              <a:t>d.shape</a:t>
            </a:r>
            <a:r>
              <a:rPr lang="en-US" sz="2000" b="1" spc="-5" dirty="0">
                <a:solidFill>
                  <a:srgbClr val="00AF50"/>
                </a:solidFill>
                <a:latin typeface="Arial"/>
                <a:cs typeface="Arial"/>
              </a:rPr>
              <a:t>)</a:t>
            </a:r>
          </a:p>
          <a:p>
            <a:pPr marL="12700" marR="6350" algn="just">
              <a:lnSpc>
                <a:spcPct val="100000"/>
              </a:lnSpc>
              <a:spcBef>
                <a:spcPts val="105"/>
              </a:spcBef>
            </a:pPr>
            <a:r>
              <a:rPr lang="en-US" sz="2000" b="1" spc="-5" dirty="0">
                <a:solidFill>
                  <a:srgbClr val="00AF50"/>
                </a:solidFill>
                <a:latin typeface="Arial"/>
                <a:cs typeface="Arial"/>
              </a:rPr>
              <a:t>		</a:t>
            </a:r>
          </a:p>
          <a:p>
            <a:pPr marL="12700" marR="6350" algn="just">
              <a:lnSpc>
                <a:spcPct val="100000"/>
              </a:lnSpc>
              <a:spcBef>
                <a:spcPts val="105"/>
              </a:spcBef>
            </a:pPr>
            <a:r>
              <a:rPr lang="en-US" sz="2000" b="1" spc="-5" dirty="0">
                <a:solidFill>
                  <a:srgbClr val="00AF50"/>
                </a:solidFill>
                <a:latin typeface="Arial"/>
                <a:cs typeface="Arial"/>
              </a:rPr>
              <a:t>		</a:t>
            </a:r>
            <a:endParaRPr sz="22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950" dirty="0">
              <a:latin typeface="Times New Roman"/>
              <a:cs typeface="Times New Roman"/>
            </a:endParaRPr>
          </a:p>
        </p:txBody>
      </p:sp>
      <p:sp>
        <p:nvSpPr>
          <p:cNvPr id="5" name="Line Callout 1 4"/>
          <p:cNvSpPr/>
          <p:nvPr/>
        </p:nvSpPr>
        <p:spPr>
          <a:xfrm>
            <a:off x="4096119" y="3091101"/>
            <a:ext cx="625131" cy="806500"/>
          </a:xfrm>
          <a:prstGeom prst="borderCallout1">
            <a:avLst>
              <a:gd name="adj1" fmla="val -2075"/>
              <a:gd name="adj2" fmla="val 33459"/>
              <a:gd name="adj3" fmla="val -74922"/>
              <a:gd name="adj4" fmla="val 559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start</a:t>
            </a:r>
          </a:p>
        </p:txBody>
      </p:sp>
      <p:sp>
        <p:nvSpPr>
          <p:cNvPr id="9" name="Line Callout 1 8"/>
          <p:cNvSpPr/>
          <p:nvPr/>
        </p:nvSpPr>
        <p:spPr>
          <a:xfrm>
            <a:off x="5257800" y="3151787"/>
            <a:ext cx="625131" cy="806500"/>
          </a:xfrm>
          <a:prstGeom prst="borderCallout1">
            <a:avLst>
              <a:gd name="adj1" fmla="val -2075"/>
              <a:gd name="adj2" fmla="val 33459"/>
              <a:gd name="adj3" fmla="val -91119"/>
              <a:gd name="adj4" fmla="val -12873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stop</a:t>
            </a:r>
          </a:p>
        </p:txBody>
      </p:sp>
      <p:sp>
        <p:nvSpPr>
          <p:cNvPr id="10" name="Line Callout 1 9"/>
          <p:cNvSpPr/>
          <p:nvPr/>
        </p:nvSpPr>
        <p:spPr>
          <a:xfrm>
            <a:off x="5943548" y="995623"/>
            <a:ext cx="625131" cy="806500"/>
          </a:xfrm>
          <a:prstGeom prst="borderCallout1">
            <a:avLst>
              <a:gd name="adj1" fmla="val -2075"/>
              <a:gd name="adj2" fmla="val 33459"/>
              <a:gd name="adj3" fmla="val 142580"/>
              <a:gd name="adj4" fmla="val -17650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step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62000" y="4419600"/>
            <a:ext cx="3505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Output</a:t>
            </a:r>
          </a:p>
          <a:p>
            <a:r>
              <a:rPr lang="en-US" dirty="0"/>
              <a:t>1,3,5</a:t>
            </a:r>
          </a:p>
        </p:txBody>
      </p:sp>
    </p:spTree>
    <p:extLst>
      <p:ext uri="{BB962C8B-B14F-4D97-AF65-F5344CB8AC3E}">
        <p14:creationId xmlns:p14="http://schemas.microsoft.com/office/powerpoint/2010/main" val="27413367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63880" y="0"/>
            <a:ext cx="6981825" cy="646430"/>
          </a:xfrm>
          <a:custGeom>
            <a:avLst/>
            <a:gdLst/>
            <a:ahLst/>
            <a:cxnLst/>
            <a:rect l="l" t="t" r="r" b="b"/>
            <a:pathLst>
              <a:path w="6981825" h="646430">
                <a:moveTo>
                  <a:pt x="0" y="646176"/>
                </a:moveTo>
                <a:lnTo>
                  <a:pt x="6981444" y="646176"/>
                </a:lnTo>
                <a:lnTo>
                  <a:pt x="6981444" y="0"/>
                </a:lnTo>
                <a:lnTo>
                  <a:pt x="0" y="0"/>
                </a:lnTo>
                <a:lnTo>
                  <a:pt x="0" y="646176"/>
                </a:lnTo>
                <a:close/>
              </a:path>
            </a:pathLst>
          </a:custGeom>
          <a:solidFill>
            <a:srgbClr val="FAFFD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642924" y="20523"/>
            <a:ext cx="6757034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Data </a:t>
            </a:r>
            <a:r>
              <a:rPr spc="-5" dirty="0"/>
              <a:t>visualization using</a:t>
            </a:r>
            <a:r>
              <a:rPr spc="5" dirty="0"/>
              <a:t> </a:t>
            </a:r>
            <a:r>
              <a:rPr spc="-5" dirty="0"/>
              <a:t>Pyplot</a:t>
            </a:r>
          </a:p>
        </p:txBody>
      </p:sp>
      <p:sp>
        <p:nvSpPr>
          <p:cNvPr id="4" name="object 4"/>
          <p:cNvSpPr/>
          <p:nvPr/>
        </p:nvSpPr>
        <p:spPr>
          <a:xfrm>
            <a:off x="648462" y="549401"/>
            <a:ext cx="7560945" cy="0"/>
          </a:xfrm>
          <a:custGeom>
            <a:avLst/>
            <a:gdLst/>
            <a:ahLst/>
            <a:cxnLst/>
            <a:rect l="l" t="t" r="r" b="b"/>
            <a:pathLst>
              <a:path w="7560945">
                <a:moveTo>
                  <a:pt x="0" y="0"/>
                </a:moveTo>
                <a:lnTo>
                  <a:pt x="7560817" y="0"/>
                </a:lnTo>
              </a:path>
            </a:pathLst>
          </a:custGeom>
          <a:ln w="5029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371563" y="6417564"/>
            <a:ext cx="8344534" cy="108585"/>
          </a:xfrm>
          <a:custGeom>
            <a:avLst/>
            <a:gdLst/>
            <a:ahLst/>
            <a:cxnLst/>
            <a:rect l="l" t="t" r="r" b="b"/>
            <a:pathLst>
              <a:path w="8344534" h="108584">
                <a:moveTo>
                  <a:pt x="21069" y="67868"/>
                </a:moveTo>
                <a:lnTo>
                  <a:pt x="6070" y="67868"/>
                </a:lnTo>
                <a:lnTo>
                  <a:pt x="0" y="73939"/>
                </a:lnTo>
                <a:lnTo>
                  <a:pt x="0" y="108585"/>
                </a:lnTo>
                <a:lnTo>
                  <a:pt x="10570" y="106451"/>
                </a:lnTo>
                <a:lnTo>
                  <a:pt x="19200" y="100634"/>
                </a:lnTo>
                <a:lnTo>
                  <a:pt x="25019" y="92007"/>
                </a:lnTo>
                <a:lnTo>
                  <a:pt x="27152" y="81445"/>
                </a:lnTo>
                <a:lnTo>
                  <a:pt x="27152" y="73939"/>
                </a:lnTo>
                <a:lnTo>
                  <a:pt x="21069" y="67868"/>
                </a:lnTo>
                <a:close/>
              </a:path>
              <a:path w="8344534" h="108584">
                <a:moveTo>
                  <a:pt x="8344192" y="27139"/>
                </a:moveTo>
                <a:lnTo>
                  <a:pt x="8317014" y="27139"/>
                </a:lnTo>
                <a:lnTo>
                  <a:pt x="8317014" y="54292"/>
                </a:lnTo>
                <a:lnTo>
                  <a:pt x="8327582" y="52159"/>
                </a:lnTo>
                <a:lnTo>
                  <a:pt x="8336222" y="46340"/>
                </a:lnTo>
                <a:lnTo>
                  <a:pt x="8342052" y="37710"/>
                </a:lnTo>
                <a:lnTo>
                  <a:pt x="8344192" y="27139"/>
                </a:lnTo>
                <a:close/>
              </a:path>
              <a:path w="8344534" h="108584">
                <a:moveTo>
                  <a:pt x="8317014" y="0"/>
                </a:moveTo>
                <a:lnTo>
                  <a:pt x="8306465" y="2133"/>
                </a:lnTo>
                <a:lnTo>
                  <a:pt x="8297868" y="7950"/>
                </a:lnTo>
                <a:lnTo>
                  <a:pt x="8292082" y="16577"/>
                </a:lnTo>
                <a:lnTo>
                  <a:pt x="8289963" y="27139"/>
                </a:lnTo>
                <a:lnTo>
                  <a:pt x="8289963" y="34645"/>
                </a:lnTo>
                <a:lnTo>
                  <a:pt x="8295932" y="40716"/>
                </a:lnTo>
                <a:lnTo>
                  <a:pt x="8310918" y="40716"/>
                </a:lnTo>
                <a:lnTo>
                  <a:pt x="8317014" y="34645"/>
                </a:lnTo>
                <a:lnTo>
                  <a:pt x="8317014" y="27139"/>
                </a:lnTo>
                <a:lnTo>
                  <a:pt x="8344192" y="27139"/>
                </a:lnTo>
                <a:lnTo>
                  <a:pt x="8342052" y="16577"/>
                </a:lnTo>
                <a:lnTo>
                  <a:pt x="8336222" y="7950"/>
                </a:lnTo>
                <a:lnTo>
                  <a:pt x="8327582" y="2133"/>
                </a:lnTo>
                <a:lnTo>
                  <a:pt x="8317014" y="0"/>
                </a:lnTo>
                <a:close/>
              </a:path>
            </a:pathLst>
          </a:custGeom>
          <a:solidFill>
            <a:srgbClr val="CDB18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8661527" y="6444703"/>
            <a:ext cx="54610" cy="27305"/>
          </a:xfrm>
          <a:custGeom>
            <a:avLst/>
            <a:gdLst/>
            <a:ahLst/>
            <a:cxnLst/>
            <a:rect l="l" t="t" r="r" b="b"/>
            <a:pathLst>
              <a:path w="54609" h="27304">
                <a:moveTo>
                  <a:pt x="0" y="27152"/>
                </a:moveTo>
                <a:lnTo>
                  <a:pt x="27050" y="27152"/>
                </a:lnTo>
                <a:lnTo>
                  <a:pt x="37619" y="25019"/>
                </a:lnTo>
                <a:lnTo>
                  <a:pt x="46259" y="19200"/>
                </a:lnTo>
                <a:lnTo>
                  <a:pt x="52089" y="10570"/>
                </a:lnTo>
                <a:lnTo>
                  <a:pt x="54228" y="0"/>
                </a:lnTo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665568" y="1676499"/>
            <a:ext cx="8208645" cy="2224327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6350" algn="just">
              <a:lnSpc>
                <a:spcPct val="100000"/>
              </a:lnSpc>
              <a:spcBef>
                <a:spcPts val="105"/>
              </a:spcBef>
            </a:pPr>
            <a:r>
              <a:rPr lang="en-US" sz="2000" b="1" spc="-5" dirty="0">
                <a:solidFill>
                  <a:srgbClr val="FF0000"/>
                </a:solidFill>
                <a:latin typeface="Arial"/>
                <a:cs typeface="Arial"/>
              </a:rPr>
              <a:t>Basics of Simple Plotting</a:t>
            </a:r>
          </a:p>
          <a:p>
            <a:pPr marL="469900" marR="6350" indent="-457200" algn="just">
              <a:lnSpc>
                <a:spcPct val="100000"/>
              </a:lnSpc>
              <a:spcBef>
                <a:spcPts val="105"/>
              </a:spcBef>
              <a:buAutoNum type="arabicPeriod"/>
            </a:pPr>
            <a:r>
              <a:rPr lang="en-US" sz="2000" b="1" spc="-5" dirty="0">
                <a:solidFill>
                  <a:srgbClr val="FF0000"/>
                </a:solidFill>
                <a:latin typeface="Arial"/>
                <a:cs typeface="Arial"/>
              </a:rPr>
              <a:t>Line chart</a:t>
            </a:r>
          </a:p>
          <a:p>
            <a:pPr marL="469900" marR="6350" indent="-457200" algn="just">
              <a:lnSpc>
                <a:spcPct val="100000"/>
              </a:lnSpc>
              <a:spcBef>
                <a:spcPts val="105"/>
              </a:spcBef>
              <a:buAutoNum type="arabicPeriod"/>
            </a:pPr>
            <a:endParaRPr lang="en-US" sz="2000" b="1" spc="-5" dirty="0">
              <a:solidFill>
                <a:srgbClr val="FF0000"/>
              </a:solidFill>
              <a:latin typeface="Arial"/>
              <a:cs typeface="Arial"/>
            </a:endParaRPr>
          </a:p>
          <a:p>
            <a:pPr marL="469900" marR="6350" indent="-457200" algn="just">
              <a:lnSpc>
                <a:spcPct val="100000"/>
              </a:lnSpc>
              <a:spcBef>
                <a:spcPts val="105"/>
              </a:spcBef>
              <a:buAutoNum type="arabicPeriod"/>
            </a:pPr>
            <a:r>
              <a:rPr lang="en-US" sz="2000" b="1" spc="-5" dirty="0">
                <a:solidFill>
                  <a:srgbClr val="FF0000"/>
                </a:solidFill>
                <a:latin typeface="Arial"/>
                <a:cs typeface="Arial"/>
              </a:rPr>
              <a:t>Bar chart</a:t>
            </a:r>
          </a:p>
          <a:p>
            <a:pPr marL="469900" marR="6350" indent="-457200" algn="just">
              <a:lnSpc>
                <a:spcPct val="100000"/>
              </a:lnSpc>
              <a:spcBef>
                <a:spcPts val="105"/>
              </a:spcBef>
              <a:buAutoNum type="arabicPeriod"/>
            </a:pPr>
            <a:endParaRPr lang="en-US" sz="2000" b="1" spc="-5" dirty="0">
              <a:solidFill>
                <a:srgbClr val="FF0000"/>
              </a:solidFill>
              <a:latin typeface="Arial"/>
              <a:cs typeface="Arial"/>
            </a:endParaRPr>
          </a:p>
          <a:p>
            <a:pPr marL="469900" marR="6350" indent="-457200" algn="just">
              <a:lnSpc>
                <a:spcPct val="100000"/>
              </a:lnSpc>
              <a:spcBef>
                <a:spcPts val="105"/>
              </a:spcBef>
              <a:buAutoNum type="arabicPeriod"/>
            </a:pPr>
            <a:r>
              <a:rPr lang="en-US" sz="2000" b="1" spc="-5" dirty="0">
                <a:solidFill>
                  <a:srgbClr val="FF0000"/>
                </a:solidFill>
                <a:latin typeface="Arial"/>
                <a:cs typeface="Arial"/>
              </a:rPr>
              <a:t>Pie chart</a:t>
            </a:r>
            <a:endParaRPr lang="en-US" sz="2000" b="1" spc="-5" dirty="0">
              <a:solidFill>
                <a:srgbClr val="00AF50"/>
              </a:solidFill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950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8634578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63880" y="0"/>
            <a:ext cx="6981825" cy="646430"/>
          </a:xfrm>
          <a:custGeom>
            <a:avLst/>
            <a:gdLst/>
            <a:ahLst/>
            <a:cxnLst/>
            <a:rect l="l" t="t" r="r" b="b"/>
            <a:pathLst>
              <a:path w="6981825" h="646430">
                <a:moveTo>
                  <a:pt x="0" y="646176"/>
                </a:moveTo>
                <a:lnTo>
                  <a:pt x="6981444" y="646176"/>
                </a:lnTo>
                <a:lnTo>
                  <a:pt x="6981444" y="0"/>
                </a:lnTo>
                <a:lnTo>
                  <a:pt x="0" y="0"/>
                </a:lnTo>
                <a:lnTo>
                  <a:pt x="0" y="646176"/>
                </a:lnTo>
                <a:close/>
              </a:path>
            </a:pathLst>
          </a:custGeom>
          <a:solidFill>
            <a:srgbClr val="FAFFD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642924" y="20523"/>
            <a:ext cx="6757034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Data </a:t>
            </a:r>
            <a:r>
              <a:rPr spc="-5" dirty="0"/>
              <a:t>visualization using</a:t>
            </a:r>
            <a:r>
              <a:rPr spc="5" dirty="0"/>
              <a:t> </a:t>
            </a:r>
            <a:r>
              <a:rPr spc="-5" dirty="0"/>
              <a:t>Pyplot</a:t>
            </a:r>
          </a:p>
        </p:txBody>
      </p:sp>
      <p:sp>
        <p:nvSpPr>
          <p:cNvPr id="4" name="object 4"/>
          <p:cNvSpPr/>
          <p:nvPr/>
        </p:nvSpPr>
        <p:spPr>
          <a:xfrm>
            <a:off x="648462" y="549401"/>
            <a:ext cx="7560945" cy="0"/>
          </a:xfrm>
          <a:custGeom>
            <a:avLst/>
            <a:gdLst/>
            <a:ahLst/>
            <a:cxnLst/>
            <a:rect l="l" t="t" r="r" b="b"/>
            <a:pathLst>
              <a:path w="7560945">
                <a:moveTo>
                  <a:pt x="0" y="0"/>
                </a:moveTo>
                <a:lnTo>
                  <a:pt x="7560817" y="0"/>
                </a:lnTo>
              </a:path>
            </a:pathLst>
          </a:custGeom>
          <a:ln w="5029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371563" y="6417564"/>
            <a:ext cx="8344534" cy="108585"/>
          </a:xfrm>
          <a:custGeom>
            <a:avLst/>
            <a:gdLst/>
            <a:ahLst/>
            <a:cxnLst/>
            <a:rect l="l" t="t" r="r" b="b"/>
            <a:pathLst>
              <a:path w="8344534" h="108584">
                <a:moveTo>
                  <a:pt x="21069" y="67868"/>
                </a:moveTo>
                <a:lnTo>
                  <a:pt x="6070" y="67868"/>
                </a:lnTo>
                <a:lnTo>
                  <a:pt x="0" y="73939"/>
                </a:lnTo>
                <a:lnTo>
                  <a:pt x="0" y="108585"/>
                </a:lnTo>
                <a:lnTo>
                  <a:pt x="10570" y="106451"/>
                </a:lnTo>
                <a:lnTo>
                  <a:pt x="19200" y="100634"/>
                </a:lnTo>
                <a:lnTo>
                  <a:pt x="25019" y="92007"/>
                </a:lnTo>
                <a:lnTo>
                  <a:pt x="27152" y="81445"/>
                </a:lnTo>
                <a:lnTo>
                  <a:pt x="27152" y="73939"/>
                </a:lnTo>
                <a:lnTo>
                  <a:pt x="21069" y="67868"/>
                </a:lnTo>
                <a:close/>
              </a:path>
              <a:path w="8344534" h="108584">
                <a:moveTo>
                  <a:pt x="8344192" y="27139"/>
                </a:moveTo>
                <a:lnTo>
                  <a:pt x="8317014" y="27139"/>
                </a:lnTo>
                <a:lnTo>
                  <a:pt x="8317014" y="54292"/>
                </a:lnTo>
                <a:lnTo>
                  <a:pt x="8327582" y="52159"/>
                </a:lnTo>
                <a:lnTo>
                  <a:pt x="8336222" y="46340"/>
                </a:lnTo>
                <a:lnTo>
                  <a:pt x="8342052" y="37710"/>
                </a:lnTo>
                <a:lnTo>
                  <a:pt x="8344192" y="27139"/>
                </a:lnTo>
                <a:close/>
              </a:path>
              <a:path w="8344534" h="108584">
                <a:moveTo>
                  <a:pt x="8317014" y="0"/>
                </a:moveTo>
                <a:lnTo>
                  <a:pt x="8306465" y="2133"/>
                </a:lnTo>
                <a:lnTo>
                  <a:pt x="8297868" y="7950"/>
                </a:lnTo>
                <a:lnTo>
                  <a:pt x="8292082" y="16577"/>
                </a:lnTo>
                <a:lnTo>
                  <a:pt x="8289963" y="27139"/>
                </a:lnTo>
                <a:lnTo>
                  <a:pt x="8289963" y="34645"/>
                </a:lnTo>
                <a:lnTo>
                  <a:pt x="8295932" y="40716"/>
                </a:lnTo>
                <a:lnTo>
                  <a:pt x="8310918" y="40716"/>
                </a:lnTo>
                <a:lnTo>
                  <a:pt x="8317014" y="34645"/>
                </a:lnTo>
                <a:lnTo>
                  <a:pt x="8317014" y="27139"/>
                </a:lnTo>
                <a:lnTo>
                  <a:pt x="8344192" y="27139"/>
                </a:lnTo>
                <a:lnTo>
                  <a:pt x="8342052" y="16577"/>
                </a:lnTo>
                <a:lnTo>
                  <a:pt x="8336222" y="7950"/>
                </a:lnTo>
                <a:lnTo>
                  <a:pt x="8327582" y="2133"/>
                </a:lnTo>
                <a:lnTo>
                  <a:pt x="8317014" y="0"/>
                </a:lnTo>
                <a:close/>
              </a:path>
            </a:pathLst>
          </a:custGeom>
          <a:solidFill>
            <a:srgbClr val="CDB18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8661527" y="6444703"/>
            <a:ext cx="54610" cy="27305"/>
          </a:xfrm>
          <a:custGeom>
            <a:avLst/>
            <a:gdLst/>
            <a:ahLst/>
            <a:cxnLst/>
            <a:rect l="l" t="t" r="r" b="b"/>
            <a:pathLst>
              <a:path w="54609" h="27304">
                <a:moveTo>
                  <a:pt x="0" y="27152"/>
                </a:moveTo>
                <a:lnTo>
                  <a:pt x="27050" y="27152"/>
                </a:lnTo>
                <a:lnTo>
                  <a:pt x="37619" y="25019"/>
                </a:lnTo>
                <a:lnTo>
                  <a:pt x="46259" y="19200"/>
                </a:lnTo>
                <a:lnTo>
                  <a:pt x="52089" y="10570"/>
                </a:lnTo>
                <a:lnTo>
                  <a:pt x="54228" y="0"/>
                </a:lnTo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635609" y="1037285"/>
            <a:ext cx="8004175" cy="3352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dirty="0">
                <a:solidFill>
                  <a:srgbClr val="FF0000"/>
                </a:solidFill>
                <a:latin typeface="Arial"/>
                <a:cs typeface="Arial"/>
              </a:rPr>
              <a:t>Line</a:t>
            </a:r>
            <a:r>
              <a:rPr sz="2400" b="1" spc="-2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FF0000"/>
                </a:solidFill>
                <a:latin typeface="Arial"/>
                <a:cs typeface="Arial"/>
              </a:rPr>
              <a:t>Chart</a:t>
            </a:r>
            <a:endParaRPr sz="24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2500" dirty="0">
              <a:latin typeface="Times New Roman"/>
              <a:cs typeface="Times New Roman"/>
            </a:endParaRPr>
          </a:p>
          <a:p>
            <a:pPr marL="12700" marR="5080" algn="just">
              <a:lnSpc>
                <a:spcPct val="100000"/>
              </a:lnSpc>
            </a:pPr>
            <a:r>
              <a:rPr sz="2400" b="1" spc="-5" dirty="0">
                <a:solidFill>
                  <a:srgbClr val="00AF50"/>
                </a:solidFill>
                <a:latin typeface="Arial"/>
                <a:cs typeface="Arial"/>
              </a:rPr>
              <a:t>The line chart </a:t>
            </a:r>
            <a:r>
              <a:rPr sz="2400" b="1" dirty="0">
                <a:solidFill>
                  <a:srgbClr val="00AF50"/>
                </a:solidFill>
                <a:latin typeface="Arial"/>
                <a:cs typeface="Arial"/>
              </a:rPr>
              <a:t>is </a:t>
            </a:r>
            <a:r>
              <a:rPr sz="2400" b="1" spc="-5" dirty="0">
                <a:solidFill>
                  <a:srgbClr val="00AF50"/>
                </a:solidFill>
                <a:latin typeface="Arial"/>
                <a:cs typeface="Arial"/>
              </a:rPr>
              <a:t>represented </a:t>
            </a:r>
            <a:r>
              <a:rPr sz="2400" b="1" dirty="0">
                <a:solidFill>
                  <a:srgbClr val="00AF50"/>
                </a:solidFill>
                <a:latin typeface="Arial"/>
                <a:cs typeface="Arial"/>
              </a:rPr>
              <a:t>by </a:t>
            </a:r>
            <a:r>
              <a:rPr sz="2400" b="1" spc="-5" dirty="0">
                <a:solidFill>
                  <a:srgbClr val="00AF50"/>
                </a:solidFill>
                <a:latin typeface="Arial"/>
                <a:cs typeface="Arial"/>
              </a:rPr>
              <a:t>a </a:t>
            </a:r>
            <a:r>
              <a:rPr sz="2400" b="1" dirty="0">
                <a:solidFill>
                  <a:srgbClr val="00AF50"/>
                </a:solidFill>
                <a:latin typeface="Arial"/>
                <a:cs typeface="Arial"/>
              </a:rPr>
              <a:t>series </a:t>
            </a:r>
            <a:r>
              <a:rPr sz="2400" b="1" spc="-5" dirty="0">
                <a:solidFill>
                  <a:srgbClr val="00AF50"/>
                </a:solidFill>
                <a:latin typeface="Arial"/>
                <a:cs typeface="Arial"/>
              </a:rPr>
              <a:t>of datapoints  connected </a:t>
            </a:r>
            <a:r>
              <a:rPr sz="2400" b="1" dirty="0">
                <a:solidFill>
                  <a:srgbClr val="00AF50"/>
                </a:solidFill>
                <a:latin typeface="Arial"/>
                <a:cs typeface="Arial"/>
              </a:rPr>
              <a:t>with </a:t>
            </a:r>
            <a:r>
              <a:rPr sz="2400" b="1" spc="-5" dirty="0">
                <a:solidFill>
                  <a:srgbClr val="00AF50"/>
                </a:solidFill>
                <a:latin typeface="Arial"/>
                <a:cs typeface="Arial"/>
              </a:rPr>
              <a:t>a straight line.Generally </a:t>
            </a:r>
            <a:r>
              <a:rPr sz="2400" b="1" u="sng" dirty="0">
                <a:solidFill>
                  <a:srgbClr val="FF0000"/>
                </a:solidFill>
                <a:latin typeface="Arial"/>
                <a:cs typeface="Arial"/>
              </a:rPr>
              <a:t>line </a:t>
            </a:r>
            <a:r>
              <a:rPr sz="2400" b="1" u="sng" spc="-5" dirty="0">
                <a:solidFill>
                  <a:srgbClr val="FF0000"/>
                </a:solidFill>
                <a:latin typeface="Arial"/>
                <a:cs typeface="Arial"/>
              </a:rPr>
              <a:t>charts are  used </a:t>
            </a:r>
            <a:r>
              <a:rPr sz="2400" b="1" u="sng" dirty="0">
                <a:solidFill>
                  <a:srgbClr val="FF0000"/>
                </a:solidFill>
                <a:latin typeface="Arial"/>
                <a:cs typeface="Arial"/>
              </a:rPr>
              <a:t>to </a:t>
            </a:r>
            <a:r>
              <a:rPr sz="2400" b="1" u="sng" spc="-5" dirty="0">
                <a:solidFill>
                  <a:srgbClr val="FF0000"/>
                </a:solidFill>
                <a:latin typeface="Arial"/>
                <a:cs typeface="Arial"/>
              </a:rPr>
              <a:t>display </a:t>
            </a:r>
            <a:r>
              <a:rPr sz="2400" b="1" u="sng" dirty="0">
                <a:solidFill>
                  <a:srgbClr val="FF0000"/>
                </a:solidFill>
                <a:latin typeface="Arial"/>
                <a:cs typeface="Arial"/>
              </a:rPr>
              <a:t>trends </a:t>
            </a:r>
            <a:r>
              <a:rPr sz="2400" b="1" u="sng" spc="-5" dirty="0">
                <a:solidFill>
                  <a:srgbClr val="FF0000"/>
                </a:solidFill>
                <a:latin typeface="Arial"/>
                <a:cs typeface="Arial"/>
              </a:rPr>
              <a:t>over time</a:t>
            </a:r>
            <a:r>
              <a:rPr sz="2400" b="1" spc="-5" dirty="0">
                <a:solidFill>
                  <a:srgbClr val="00AF50"/>
                </a:solidFill>
                <a:latin typeface="Arial"/>
                <a:cs typeface="Arial"/>
              </a:rPr>
              <a:t>. </a:t>
            </a:r>
            <a:r>
              <a:rPr sz="2400" b="1" dirty="0">
                <a:solidFill>
                  <a:srgbClr val="00AF50"/>
                </a:solidFill>
                <a:latin typeface="Arial"/>
                <a:cs typeface="Arial"/>
              </a:rPr>
              <a:t>A </a:t>
            </a:r>
            <a:r>
              <a:rPr sz="2400" b="1" spc="-5" dirty="0">
                <a:solidFill>
                  <a:srgbClr val="00AF50"/>
                </a:solidFill>
                <a:latin typeface="Arial"/>
                <a:cs typeface="Arial"/>
              </a:rPr>
              <a:t>line chart or line  graph can be </a:t>
            </a:r>
            <a:r>
              <a:rPr sz="2400" b="1" spc="-5" dirty="0">
                <a:solidFill>
                  <a:srgbClr val="FF0000"/>
                </a:solidFill>
                <a:latin typeface="Arial"/>
                <a:cs typeface="Arial"/>
              </a:rPr>
              <a:t>created using the plot() </a:t>
            </a:r>
            <a:r>
              <a:rPr sz="2400" b="1" spc="-5" dirty="0">
                <a:solidFill>
                  <a:srgbClr val="00AF50"/>
                </a:solidFill>
                <a:latin typeface="Arial"/>
                <a:cs typeface="Arial"/>
              </a:rPr>
              <a:t>function  available in </a:t>
            </a:r>
            <a:r>
              <a:rPr sz="2400" b="1" spc="-10" dirty="0">
                <a:solidFill>
                  <a:srgbClr val="00AF50"/>
                </a:solidFill>
                <a:latin typeface="Arial"/>
                <a:cs typeface="Arial"/>
              </a:rPr>
              <a:t>pyplot </a:t>
            </a:r>
            <a:r>
              <a:rPr sz="2400" b="1" spc="-25" dirty="0">
                <a:solidFill>
                  <a:srgbClr val="00AF50"/>
                </a:solidFill>
                <a:latin typeface="Arial"/>
                <a:cs typeface="Arial"/>
              </a:rPr>
              <a:t>library.</a:t>
            </a:r>
            <a:r>
              <a:rPr lang="en-US" sz="2400" b="1" spc="-25" dirty="0">
                <a:solidFill>
                  <a:srgbClr val="00AF50"/>
                </a:solidFill>
                <a:latin typeface="Arial"/>
                <a:cs typeface="Arial"/>
              </a:rPr>
              <a:t> </a:t>
            </a:r>
            <a:r>
              <a:rPr sz="2400" b="1" spc="-25" dirty="0">
                <a:solidFill>
                  <a:srgbClr val="00AF50"/>
                </a:solidFill>
                <a:latin typeface="Arial"/>
                <a:cs typeface="Arial"/>
              </a:rPr>
              <a:t>We</a:t>
            </a:r>
            <a:r>
              <a:rPr sz="2400" b="1" dirty="0">
                <a:solidFill>
                  <a:srgbClr val="00AF50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00AF50"/>
                </a:solidFill>
                <a:latin typeface="Arial"/>
                <a:cs typeface="Arial"/>
              </a:rPr>
              <a:t>can explicitly define the grid, the x and y  axis scale and </a:t>
            </a:r>
            <a:r>
              <a:rPr sz="2400" b="1" dirty="0">
                <a:solidFill>
                  <a:srgbClr val="00AF50"/>
                </a:solidFill>
                <a:latin typeface="Arial"/>
                <a:cs typeface="Arial"/>
              </a:rPr>
              <a:t>labels, title </a:t>
            </a:r>
            <a:r>
              <a:rPr sz="2400" b="1" spc="-5" dirty="0">
                <a:solidFill>
                  <a:srgbClr val="00AF50"/>
                </a:solidFill>
                <a:latin typeface="Arial"/>
                <a:cs typeface="Arial"/>
              </a:rPr>
              <a:t>and display</a:t>
            </a:r>
            <a:r>
              <a:rPr sz="2400" b="1" spc="-50" dirty="0">
                <a:solidFill>
                  <a:srgbClr val="00AF50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00AF50"/>
                </a:solidFill>
                <a:latin typeface="Arial"/>
                <a:cs typeface="Arial"/>
              </a:rPr>
              <a:t>options.</a:t>
            </a:r>
            <a:endParaRPr sz="24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63880" y="0"/>
            <a:ext cx="6981825" cy="646430"/>
          </a:xfrm>
          <a:custGeom>
            <a:avLst/>
            <a:gdLst/>
            <a:ahLst/>
            <a:cxnLst/>
            <a:rect l="l" t="t" r="r" b="b"/>
            <a:pathLst>
              <a:path w="6981825" h="646430">
                <a:moveTo>
                  <a:pt x="0" y="646176"/>
                </a:moveTo>
                <a:lnTo>
                  <a:pt x="6981444" y="646176"/>
                </a:lnTo>
                <a:lnTo>
                  <a:pt x="6981444" y="0"/>
                </a:lnTo>
                <a:lnTo>
                  <a:pt x="0" y="0"/>
                </a:lnTo>
                <a:lnTo>
                  <a:pt x="0" y="646176"/>
                </a:lnTo>
                <a:close/>
              </a:path>
            </a:pathLst>
          </a:custGeom>
          <a:solidFill>
            <a:srgbClr val="FAFFD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642924" y="20523"/>
            <a:ext cx="6757034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Data </a:t>
            </a:r>
            <a:r>
              <a:rPr spc="-5" dirty="0"/>
              <a:t>visualization using</a:t>
            </a:r>
            <a:r>
              <a:rPr spc="5" dirty="0"/>
              <a:t> </a:t>
            </a:r>
            <a:r>
              <a:rPr spc="-5" dirty="0"/>
              <a:t>Pyplot</a:t>
            </a:r>
          </a:p>
        </p:txBody>
      </p:sp>
      <p:sp>
        <p:nvSpPr>
          <p:cNvPr id="4" name="object 4"/>
          <p:cNvSpPr/>
          <p:nvPr/>
        </p:nvSpPr>
        <p:spPr>
          <a:xfrm>
            <a:off x="648462" y="549401"/>
            <a:ext cx="7560945" cy="0"/>
          </a:xfrm>
          <a:custGeom>
            <a:avLst/>
            <a:gdLst/>
            <a:ahLst/>
            <a:cxnLst/>
            <a:rect l="l" t="t" r="r" b="b"/>
            <a:pathLst>
              <a:path w="7560945">
                <a:moveTo>
                  <a:pt x="0" y="0"/>
                </a:moveTo>
                <a:lnTo>
                  <a:pt x="7560817" y="0"/>
                </a:lnTo>
              </a:path>
            </a:pathLst>
          </a:custGeom>
          <a:ln w="5029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371563" y="6417564"/>
            <a:ext cx="8344534" cy="108585"/>
          </a:xfrm>
          <a:custGeom>
            <a:avLst/>
            <a:gdLst/>
            <a:ahLst/>
            <a:cxnLst/>
            <a:rect l="l" t="t" r="r" b="b"/>
            <a:pathLst>
              <a:path w="8344534" h="108584">
                <a:moveTo>
                  <a:pt x="21069" y="67868"/>
                </a:moveTo>
                <a:lnTo>
                  <a:pt x="6070" y="67868"/>
                </a:lnTo>
                <a:lnTo>
                  <a:pt x="0" y="73939"/>
                </a:lnTo>
                <a:lnTo>
                  <a:pt x="0" y="108585"/>
                </a:lnTo>
                <a:lnTo>
                  <a:pt x="10570" y="106451"/>
                </a:lnTo>
                <a:lnTo>
                  <a:pt x="19200" y="100634"/>
                </a:lnTo>
                <a:lnTo>
                  <a:pt x="25019" y="92007"/>
                </a:lnTo>
                <a:lnTo>
                  <a:pt x="27152" y="81445"/>
                </a:lnTo>
                <a:lnTo>
                  <a:pt x="27152" y="73939"/>
                </a:lnTo>
                <a:lnTo>
                  <a:pt x="21069" y="67868"/>
                </a:lnTo>
                <a:close/>
              </a:path>
              <a:path w="8344534" h="108584">
                <a:moveTo>
                  <a:pt x="8344192" y="27139"/>
                </a:moveTo>
                <a:lnTo>
                  <a:pt x="8317014" y="27139"/>
                </a:lnTo>
                <a:lnTo>
                  <a:pt x="8317014" y="54292"/>
                </a:lnTo>
                <a:lnTo>
                  <a:pt x="8327582" y="52159"/>
                </a:lnTo>
                <a:lnTo>
                  <a:pt x="8336222" y="46340"/>
                </a:lnTo>
                <a:lnTo>
                  <a:pt x="8342052" y="37710"/>
                </a:lnTo>
                <a:lnTo>
                  <a:pt x="8344192" y="27139"/>
                </a:lnTo>
                <a:close/>
              </a:path>
              <a:path w="8344534" h="108584">
                <a:moveTo>
                  <a:pt x="8317014" y="0"/>
                </a:moveTo>
                <a:lnTo>
                  <a:pt x="8306465" y="2133"/>
                </a:lnTo>
                <a:lnTo>
                  <a:pt x="8297868" y="7950"/>
                </a:lnTo>
                <a:lnTo>
                  <a:pt x="8292082" y="16577"/>
                </a:lnTo>
                <a:lnTo>
                  <a:pt x="8289963" y="27139"/>
                </a:lnTo>
                <a:lnTo>
                  <a:pt x="8289963" y="34645"/>
                </a:lnTo>
                <a:lnTo>
                  <a:pt x="8295932" y="40716"/>
                </a:lnTo>
                <a:lnTo>
                  <a:pt x="8310918" y="40716"/>
                </a:lnTo>
                <a:lnTo>
                  <a:pt x="8317014" y="34645"/>
                </a:lnTo>
                <a:lnTo>
                  <a:pt x="8317014" y="27139"/>
                </a:lnTo>
                <a:lnTo>
                  <a:pt x="8344192" y="27139"/>
                </a:lnTo>
                <a:lnTo>
                  <a:pt x="8342052" y="16577"/>
                </a:lnTo>
                <a:lnTo>
                  <a:pt x="8336222" y="7950"/>
                </a:lnTo>
                <a:lnTo>
                  <a:pt x="8327582" y="2133"/>
                </a:lnTo>
                <a:lnTo>
                  <a:pt x="8317014" y="0"/>
                </a:lnTo>
                <a:close/>
              </a:path>
            </a:pathLst>
          </a:custGeom>
          <a:solidFill>
            <a:srgbClr val="CDB18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8661527" y="6444703"/>
            <a:ext cx="54610" cy="27305"/>
          </a:xfrm>
          <a:custGeom>
            <a:avLst/>
            <a:gdLst/>
            <a:ahLst/>
            <a:cxnLst/>
            <a:rect l="l" t="t" r="r" b="b"/>
            <a:pathLst>
              <a:path w="54609" h="27304">
                <a:moveTo>
                  <a:pt x="0" y="27152"/>
                </a:moveTo>
                <a:lnTo>
                  <a:pt x="27050" y="27152"/>
                </a:lnTo>
                <a:lnTo>
                  <a:pt x="37619" y="25019"/>
                </a:lnTo>
                <a:lnTo>
                  <a:pt x="46259" y="19200"/>
                </a:lnTo>
                <a:lnTo>
                  <a:pt x="52089" y="10570"/>
                </a:lnTo>
                <a:lnTo>
                  <a:pt x="54228" y="0"/>
                </a:lnTo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250343" y="646430"/>
            <a:ext cx="8411184" cy="460638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dirty="0">
                <a:solidFill>
                  <a:srgbClr val="FF0000"/>
                </a:solidFill>
                <a:latin typeface="Arial"/>
                <a:cs typeface="Arial"/>
              </a:rPr>
              <a:t>Line</a:t>
            </a:r>
            <a:r>
              <a:rPr sz="2400" b="1" spc="-2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FF0000"/>
                </a:solidFill>
                <a:latin typeface="Arial"/>
                <a:cs typeface="Arial"/>
              </a:rPr>
              <a:t>Chart</a:t>
            </a:r>
            <a:r>
              <a:rPr lang="en-US" sz="2400" b="1" spc="-5" dirty="0">
                <a:solidFill>
                  <a:srgbClr val="FF0000"/>
                </a:solidFill>
                <a:latin typeface="Arial"/>
                <a:cs typeface="Arial"/>
              </a:rPr>
              <a:t>-</a:t>
            </a:r>
            <a:r>
              <a:rPr lang="en-US" sz="2000" b="1" spc="-5" dirty="0" err="1">
                <a:solidFill>
                  <a:srgbClr val="FF0000"/>
                </a:solidFill>
                <a:latin typeface="Arial"/>
                <a:cs typeface="Arial"/>
              </a:rPr>
              <a:t>linestyle,linewidth,linecolor,marker</a:t>
            </a:r>
            <a:r>
              <a:rPr lang="en-US" sz="2000" b="1" spc="-5" dirty="0">
                <a:solidFill>
                  <a:srgbClr val="FF0000"/>
                </a:solidFill>
                <a:latin typeface="Arial"/>
                <a:cs typeface="Arial"/>
              </a:rPr>
              <a:t>(</a:t>
            </a:r>
            <a:r>
              <a:rPr lang="en-US" sz="2000" b="1" spc="-5" dirty="0" err="1">
                <a:solidFill>
                  <a:srgbClr val="FF0000"/>
                </a:solidFill>
                <a:latin typeface="Arial"/>
                <a:cs typeface="Arial"/>
              </a:rPr>
              <a:t>type,size,color</a:t>
            </a:r>
            <a:r>
              <a:rPr lang="en-US" sz="2000" b="1" spc="-5" dirty="0">
                <a:solidFill>
                  <a:srgbClr val="FF0000"/>
                </a:solidFill>
                <a:latin typeface="Arial"/>
                <a:cs typeface="Arial"/>
              </a:rPr>
              <a:t>)</a:t>
            </a:r>
            <a:endParaRPr sz="24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050" dirty="0">
              <a:latin typeface="Times New Roman"/>
              <a:cs typeface="Times New Roman"/>
            </a:endParaRPr>
          </a:p>
          <a:p>
            <a:pPr marL="12700" marR="5080" algn="just">
              <a:lnSpc>
                <a:spcPct val="100000"/>
              </a:lnSpc>
            </a:pPr>
            <a:r>
              <a:rPr lang="en-US" sz="2400" b="1" spc="-5" dirty="0">
                <a:solidFill>
                  <a:srgbClr val="00AF50"/>
                </a:solidFill>
                <a:latin typeface="Arial"/>
                <a:cs typeface="Arial"/>
              </a:rPr>
              <a:t>import </a:t>
            </a:r>
            <a:r>
              <a:rPr lang="en-US" sz="2400" b="1" spc="-5" dirty="0" err="1">
                <a:solidFill>
                  <a:srgbClr val="00AF50"/>
                </a:solidFill>
                <a:latin typeface="Arial"/>
                <a:cs typeface="Arial"/>
              </a:rPr>
              <a:t>matplotlib</a:t>
            </a:r>
            <a:r>
              <a:rPr lang="en-US" sz="2400" b="1" spc="-5" dirty="0">
                <a:solidFill>
                  <a:srgbClr val="00AF50"/>
                </a:solidFill>
                <a:latin typeface="Arial"/>
                <a:cs typeface="Arial"/>
              </a:rPr>
              <a:t> .</a:t>
            </a:r>
            <a:r>
              <a:rPr lang="en-US" sz="2400" b="1" spc="-5" dirty="0" err="1">
                <a:solidFill>
                  <a:srgbClr val="00AF50"/>
                </a:solidFill>
                <a:latin typeface="Arial"/>
                <a:cs typeface="Arial"/>
              </a:rPr>
              <a:t>pyplot</a:t>
            </a:r>
            <a:r>
              <a:rPr lang="en-US" sz="2400" b="1" spc="-5" dirty="0">
                <a:solidFill>
                  <a:srgbClr val="00AF50"/>
                </a:solidFill>
                <a:latin typeface="Arial"/>
                <a:cs typeface="Arial"/>
              </a:rPr>
              <a:t> as p</a:t>
            </a:r>
          </a:p>
          <a:p>
            <a:pPr marL="12700" marR="5080" algn="just">
              <a:lnSpc>
                <a:spcPct val="100000"/>
              </a:lnSpc>
            </a:pPr>
            <a:r>
              <a:rPr lang="en-US" sz="2400" b="1" spc="-5" dirty="0">
                <a:solidFill>
                  <a:srgbClr val="00AF50"/>
                </a:solidFill>
                <a:latin typeface="Arial"/>
                <a:cs typeface="Arial"/>
              </a:rPr>
              <a:t>x=[1,2,3,4]</a:t>
            </a:r>
          </a:p>
          <a:p>
            <a:pPr marL="12700" marR="5080" algn="just">
              <a:lnSpc>
                <a:spcPct val="100000"/>
              </a:lnSpc>
            </a:pPr>
            <a:r>
              <a:rPr lang="en-US" sz="2400" b="1" spc="-5" dirty="0">
                <a:solidFill>
                  <a:srgbClr val="00AF50"/>
                </a:solidFill>
                <a:latin typeface="Arial"/>
                <a:cs typeface="Arial"/>
              </a:rPr>
              <a:t>y=[5,6,7,8]</a:t>
            </a:r>
          </a:p>
          <a:p>
            <a:pPr marL="12700" marR="5080" algn="just">
              <a:lnSpc>
                <a:spcPct val="100000"/>
              </a:lnSpc>
            </a:pPr>
            <a:r>
              <a:rPr lang="en-US" sz="2400" b="1" spc="-5" dirty="0" err="1">
                <a:solidFill>
                  <a:srgbClr val="00AF50"/>
                </a:solidFill>
                <a:latin typeface="Arial"/>
                <a:cs typeface="Arial"/>
              </a:rPr>
              <a:t>p.xlabel</a:t>
            </a:r>
            <a:r>
              <a:rPr lang="en-US" sz="2400" b="1" spc="-5" dirty="0">
                <a:solidFill>
                  <a:srgbClr val="00AF50"/>
                </a:solidFill>
                <a:latin typeface="Arial"/>
                <a:cs typeface="Arial"/>
              </a:rPr>
              <a:t>(“x”)</a:t>
            </a:r>
          </a:p>
          <a:p>
            <a:pPr marL="12700" marR="5080" algn="just">
              <a:lnSpc>
                <a:spcPct val="100000"/>
              </a:lnSpc>
            </a:pPr>
            <a:r>
              <a:rPr lang="en-US" sz="2400" b="1" spc="-5" dirty="0" err="1">
                <a:solidFill>
                  <a:srgbClr val="00AF50"/>
                </a:solidFill>
                <a:latin typeface="Arial"/>
                <a:cs typeface="Arial"/>
              </a:rPr>
              <a:t>p.ylabel</a:t>
            </a:r>
            <a:r>
              <a:rPr lang="en-US" sz="2400" b="1" spc="-5" dirty="0">
                <a:solidFill>
                  <a:srgbClr val="00AF50"/>
                </a:solidFill>
                <a:latin typeface="Arial"/>
                <a:cs typeface="Arial"/>
              </a:rPr>
              <a:t>(“y”)</a:t>
            </a:r>
          </a:p>
          <a:p>
            <a:pPr marL="12700" marR="5080" algn="just">
              <a:lnSpc>
                <a:spcPct val="100000"/>
              </a:lnSpc>
            </a:pPr>
            <a:r>
              <a:rPr lang="en-US" sz="2400" b="1" spc="-5" dirty="0" err="1">
                <a:solidFill>
                  <a:srgbClr val="00AF50"/>
                </a:solidFill>
                <a:latin typeface="Arial"/>
                <a:cs typeface="Arial"/>
              </a:rPr>
              <a:t>p.plot</a:t>
            </a:r>
            <a:r>
              <a:rPr lang="en-US" sz="2400" b="1" spc="-5" dirty="0">
                <a:solidFill>
                  <a:srgbClr val="00AF50"/>
                </a:solidFill>
                <a:latin typeface="Arial"/>
                <a:cs typeface="Arial"/>
              </a:rPr>
              <a:t>(</a:t>
            </a:r>
            <a:r>
              <a:rPr lang="en-US" sz="2400" b="1" spc="-5" dirty="0" err="1">
                <a:solidFill>
                  <a:srgbClr val="00AF50"/>
                </a:solidFill>
                <a:latin typeface="Arial"/>
                <a:cs typeface="Arial"/>
              </a:rPr>
              <a:t>x,y</a:t>
            </a:r>
            <a:r>
              <a:rPr lang="en-US" sz="2400" b="1" spc="-5" dirty="0">
                <a:solidFill>
                  <a:srgbClr val="00AF50"/>
                </a:solidFill>
                <a:latin typeface="Arial"/>
                <a:cs typeface="Arial"/>
              </a:rPr>
              <a:t>)</a:t>
            </a:r>
          </a:p>
          <a:p>
            <a:pPr marL="12700" marR="5080" algn="just">
              <a:lnSpc>
                <a:spcPct val="100000"/>
              </a:lnSpc>
            </a:pPr>
            <a:r>
              <a:rPr lang="en-US" sz="2400" b="1" spc="-5" dirty="0">
                <a:solidFill>
                  <a:srgbClr val="00AF50"/>
                </a:solidFill>
                <a:latin typeface="Arial"/>
                <a:cs typeface="Arial"/>
              </a:rPr>
              <a:t>#</a:t>
            </a:r>
            <a:r>
              <a:rPr lang="en-US" sz="2400" b="1" spc="-5" dirty="0" err="1">
                <a:solidFill>
                  <a:srgbClr val="00AF50"/>
                </a:solidFill>
                <a:latin typeface="Arial"/>
                <a:cs typeface="Arial"/>
              </a:rPr>
              <a:t>p.plot</a:t>
            </a:r>
            <a:r>
              <a:rPr lang="en-US" sz="2400" b="1" spc="-5" dirty="0">
                <a:solidFill>
                  <a:srgbClr val="00AF50"/>
                </a:solidFill>
                <a:latin typeface="Arial"/>
                <a:cs typeface="Arial"/>
              </a:rPr>
              <a:t>(x,y,’g’,</a:t>
            </a:r>
            <a:r>
              <a:rPr lang="en-US" sz="2400" b="1" spc="-5" dirty="0" err="1">
                <a:solidFill>
                  <a:srgbClr val="00AF50"/>
                </a:solidFill>
                <a:latin typeface="Arial"/>
                <a:cs typeface="Arial"/>
              </a:rPr>
              <a:t>linewidth</a:t>
            </a:r>
            <a:r>
              <a:rPr lang="en-US" sz="2400" b="1" spc="-5" dirty="0">
                <a:solidFill>
                  <a:srgbClr val="00AF50"/>
                </a:solidFill>
                <a:latin typeface="Arial"/>
                <a:cs typeface="Arial"/>
              </a:rPr>
              <a:t>=2,linestyle=‘dotted’)</a:t>
            </a:r>
          </a:p>
          <a:p>
            <a:pPr marL="12700" marR="5080" algn="just">
              <a:lnSpc>
                <a:spcPct val="100000"/>
              </a:lnSpc>
            </a:pPr>
            <a:r>
              <a:rPr lang="en-US" sz="2400" b="1" spc="-5" dirty="0">
                <a:solidFill>
                  <a:srgbClr val="00AF50"/>
                </a:solidFill>
                <a:latin typeface="Arial"/>
                <a:cs typeface="Arial"/>
              </a:rPr>
              <a:t>#</a:t>
            </a:r>
            <a:r>
              <a:rPr lang="en-US" sz="2400" b="1" spc="-5" dirty="0" err="1">
                <a:solidFill>
                  <a:srgbClr val="00AF50"/>
                </a:solidFill>
                <a:latin typeface="Arial"/>
                <a:cs typeface="Arial"/>
              </a:rPr>
              <a:t>p.plot</a:t>
            </a:r>
            <a:r>
              <a:rPr lang="en-US" sz="2400" b="1" spc="-5" dirty="0">
                <a:solidFill>
                  <a:srgbClr val="00AF50"/>
                </a:solidFill>
                <a:latin typeface="Arial"/>
                <a:cs typeface="Arial"/>
              </a:rPr>
              <a:t>(</a:t>
            </a:r>
            <a:r>
              <a:rPr lang="en-US" sz="2400" b="1" spc="-5" dirty="0" err="1">
                <a:solidFill>
                  <a:srgbClr val="00AF50"/>
                </a:solidFill>
                <a:latin typeface="Arial"/>
                <a:cs typeface="Arial"/>
              </a:rPr>
              <a:t>x,y,marker</a:t>
            </a:r>
            <a:r>
              <a:rPr lang="en-US" sz="2400" b="1" spc="-5" dirty="0">
                <a:solidFill>
                  <a:srgbClr val="00AF50"/>
                </a:solidFill>
                <a:latin typeface="Arial"/>
                <a:cs typeface="Arial"/>
              </a:rPr>
              <a:t>=‘d’,</a:t>
            </a:r>
            <a:r>
              <a:rPr lang="en-US" sz="2400" b="1" spc="-5" dirty="0" err="1">
                <a:solidFill>
                  <a:srgbClr val="00AF50"/>
                </a:solidFill>
                <a:latin typeface="Arial"/>
                <a:cs typeface="Arial"/>
              </a:rPr>
              <a:t>markersize</a:t>
            </a:r>
            <a:r>
              <a:rPr lang="en-US" sz="2400" b="1" spc="-5" dirty="0">
                <a:solidFill>
                  <a:srgbClr val="00AF50"/>
                </a:solidFill>
                <a:latin typeface="Arial"/>
                <a:cs typeface="Arial"/>
              </a:rPr>
              <a:t>=5,markeredgecolor=‘r’)</a:t>
            </a:r>
          </a:p>
          <a:p>
            <a:pPr marL="12700" marR="5080" algn="just">
              <a:lnSpc>
                <a:spcPct val="100000"/>
              </a:lnSpc>
            </a:pPr>
            <a:r>
              <a:rPr lang="en-US" sz="2400" b="1" spc="-5" dirty="0">
                <a:solidFill>
                  <a:srgbClr val="00AF50"/>
                </a:solidFill>
                <a:latin typeface="Arial"/>
                <a:cs typeface="Arial"/>
              </a:rPr>
              <a:t>#</a:t>
            </a:r>
            <a:r>
              <a:rPr lang="en-US" sz="2400" b="1" spc="-5" dirty="0" err="1">
                <a:solidFill>
                  <a:srgbClr val="00AF50"/>
                </a:solidFill>
                <a:latin typeface="Arial"/>
                <a:cs typeface="Arial"/>
              </a:rPr>
              <a:t>p.plot</a:t>
            </a:r>
            <a:r>
              <a:rPr lang="en-US" sz="2400" b="1" spc="-5" dirty="0">
                <a:solidFill>
                  <a:srgbClr val="00AF50"/>
                </a:solidFill>
                <a:latin typeface="Arial"/>
                <a:cs typeface="Arial"/>
              </a:rPr>
              <a:t>(</a:t>
            </a:r>
            <a:r>
              <a:rPr lang="en-US" sz="2400" b="1" spc="-5" dirty="0" err="1">
                <a:solidFill>
                  <a:srgbClr val="00AF50"/>
                </a:solidFill>
                <a:latin typeface="Arial"/>
                <a:cs typeface="Arial"/>
              </a:rPr>
              <a:t>x,y,color</a:t>
            </a:r>
            <a:r>
              <a:rPr lang="en-US" sz="2400" b="1" spc="-5" dirty="0">
                <a:solidFill>
                  <a:srgbClr val="00AF50"/>
                </a:solidFill>
                <a:latin typeface="Arial"/>
                <a:cs typeface="Arial"/>
              </a:rPr>
              <a:t>=‘g’)</a:t>
            </a:r>
          </a:p>
          <a:p>
            <a:pPr marL="12700" marR="5080" algn="just">
              <a:lnSpc>
                <a:spcPct val="100000"/>
              </a:lnSpc>
            </a:pPr>
            <a:r>
              <a:rPr lang="en-US" sz="2400" b="1" spc="-5" dirty="0" err="1">
                <a:solidFill>
                  <a:srgbClr val="00AF50"/>
                </a:solidFill>
                <a:latin typeface="Arial"/>
                <a:cs typeface="Arial"/>
              </a:rPr>
              <a:t>p.title</a:t>
            </a:r>
            <a:r>
              <a:rPr lang="en-US" sz="2400" b="1" spc="-5" dirty="0">
                <a:solidFill>
                  <a:srgbClr val="00AF50"/>
                </a:solidFill>
                <a:latin typeface="Arial"/>
                <a:cs typeface="Arial"/>
              </a:rPr>
              <a:t>(“line chart”)</a:t>
            </a:r>
          </a:p>
          <a:p>
            <a:pPr marL="12700" marR="5080" algn="just">
              <a:lnSpc>
                <a:spcPct val="100000"/>
              </a:lnSpc>
            </a:pPr>
            <a:r>
              <a:rPr lang="en-US" sz="2400" b="1" spc="-5" dirty="0" err="1">
                <a:solidFill>
                  <a:srgbClr val="00AF50"/>
                </a:solidFill>
                <a:latin typeface="Arial"/>
                <a:cs typeface="Arial"/>
              </a:rPr>
              <a:t>p.show</a:t>
            </a:r>
            <a:r>
              <a:rPr lang="en-US" sz="2400" b="1" spc="-5" dirty="0">
                <a:solidFill>
                  <a:srgbClr val="00AF50"/>
                </a:solidFill>
                <a:latin typeface="Arial"/>
                <a:cs typeface="Arial"/>
              </a:rPr>
              <a:t>()</a:t>
            </a:r>
            <a:endParaRPr sz="2400" dirty="0">
              <a:latin typeface="Arial"/>
              <a:cs typeface="Arial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48462" y="5154772"/>
            <a:ext cx="56761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chemeClr val="accent2">
                    <a:lumMod val="75000"/>
                  </a:schemeClr>
                </a:solidFill>
              </a:rPr>
              <a:t>Linestyle-dashed,dashdot,solid</a:t>
            </a:r>
            <a:endParaRPr lang="en-US" dirty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en-US" dirty="0" err="1">
                <a:solidFill>
                  <a:schemeClr val="accent2">
                    <a:lumMod val="75000"/>
                  </a:schemeClr>
                </a:solidFill>
              </a:rPr>
              <a:t>Linecolor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-c b r  g m k w</a:t>
            </a:r>
          </a:p>
        </p:txBody>
      </p:sp>
    </p:spTree>
    <p:extLst>
      <p:ext uri="{BB962C8B-B14F-4D97-AF65-F5344CB8AC3E}">
        <p14:creationId xmlns:p14="http://schemas.microsoft.com/office/powerpoint/2010/main" val="400233132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63880" y="0"/>
            <a:ext cx="6981825" cy="646430"/>
          </a:xfrm>
          <a:custGeom>
            <a:avLst/>
            <a:gdLst/>
            <a:ahLst/>
            <a:cxnLst/>
            <a:rect l="l" t="t" r="r" b="b"/>
            <a:pathLst>
              <a:path w="6981825" h="646430">
                <a:moveTo>
                  <a:pt x="0" y="646176"/>
                </a:moveTo>
                <a:lnTo>
                  <a:pt x="6981444" y="646176"/>
                </a:lnTo>
                <a:lnTo>
                  <a:pt x="6981444" y="0"/>
                </a:lnTo>
                <a:lnTo>
                  <a:pt x="0" y="0"/>
                </a:lnTo>
                <a:lnTo>
                  <a:pt x="0" y="646176"/>
                </a:lnTo>
                <a:close/>
              </a:path>
            </a:pathLst>
          </a:custGeom>
          <a:solidFill>
            <a:srgbClr val="FAFFD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642924" y="20523"/>
            <a:ext cx="6757034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Data </a:t>
            </a:r>
            <a:r>
              <a:rPr spc="-5" dirty="0"/>
              <a:t>visualization using</a:t>
            </a:r>
            <a:r>
              <a:rPr spc="5" dirty="0"/>
              <a:t> </a:t>
            </a:r>
            <a:r>
              <a:rPr spc="-5" dirty="0"/>
              <a:t>Pyplot</a:t>
            </a:r>
          </a:p>
        </p:txBody>
      </p:sp>
      <p:sp>
        <p:nvSpPr>
          <p:cNvPr id="4" name="object 4"/>
          <p:cNvSpPr/>
          <p:nvPr/>
        </p:nvSpPr>
        <p:spPr>
          <a:xfrm>
            <a:off x="648462" y="549401"/>
            <a:ext cx="7560945" cy="0"/>
          </a:xfrm>
          <a:custGeom>
            <a:avLst/>
            <a:gdLst/>
            <a:ahLst/>
            <a:cxnLst/>
            <a:rect l="l" t="t" r="r" b="b"/>
            <a:pathLst>
              <a:path w="7560945">
                <a:moveTo>
                  <a:pt x="0" y="0"/>
                </a:moveTo>
                <a:lnTo>
                  <a:pt x="7560817" y="0"/>
                </a:lnTo>
              </a:path>
            </a:pathLst>
          </a:custGeom>
          <a:ln w="5029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635609" y="671829"/>
            <a:ext cx="8206105" cy="12160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5" dirty="0">
                <a:solidFill>
                  <a:srgbClr val="FF0000"/>
                </a:solidFill>
                <a:latin typeface="Arial"/>
                <a:cs typeface="Arial"/>
              </a:rPr>
              <a:t>Bar</a:t>
            </a:r>
            <a:r>
              <a:rPr sz="2400" b="1" spc="1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FF0000"/>
                </a:solidFill>
                <a:latin typeface="Arial"/>
                <a:cs typeface="Arial"/>
              </a:rPr>
              <a:t>Chart</a:t>
            </a:r>
            <a:endParaRPr sz="2400" dirty="0">
              <a:latin typeface="Arial"/>
              <a:cs typeface="Arial"/>
            </a:endParaRPr>
          </a:p>
          <a:p>
            <a:pPr marL="12700" marR="5080" algn="just">
              <a:lnSpc>
                <a:spcPct val="100000"/>
              </a:lnSpc>
              <a:spcBef>
                <a:spcPts val="10"/>
              </a:spcBef>
            </a:pPr>
            <a:r>
              <a:rPr sz="1800" b="1" dirty="0">
                <a:solidFill>
                  <a:srgbClr val="00AF50"/>
                </a:solidFill>
                <a:latin typeface="Arial"/>
                <a:cs typeface="Arial"/>
              </a:rPr>
              <a:t>A bar </a:t>
            </a:r>
            <a:r>
              <a:rPr sz="1800" b="1" spc="-5" dirty="0">
                <a:solidFill>
                  <a:srgbClr val="00AF50"/>
                </a:solidFill>
                <a:latin typeface="Arial"/>
                <a:cs typeface="Arial"/>
              </a:rPr>
              <a:t>chart/bar graph, </a:t>
            </a:r>
            <a:r>
              <a:rPr sz="1800" b="1" dirty="0">
                <a:solidFill>
                  <a:srgbClr val="00AF50"/>
                </a:solidFill>
                <a:latin typeface="Arial"/>
                <a:cs typeface="Arial"/>
              </a:rPr>
              <a:t>is a </a:t>
            </a:r>
            <a:r>
              <a:rPr sz="1800" b="1" spc="-10" dirty="0">
                <a:solidFill>
                  <a:srgbClr val="00AF50"/>
                </a:solidFill>
                <a:latin typeface="Arial"/>
                <a:cs typeface="Arial"/>
              </a:rPr>
              <a:t>very </a:t>
            </a:r>
            <a:r>
              <a:rPr sz="1800" b="1" spc="-5" dirty="0">
                <a:solidFill>
                  <a:srgbClr val="00AF50"/>
                </a:solidFill>
                <a:latin typeface="Arial"/>
                <a:cs typeface="Arial"/>
              </a:rPr>
              <a:t>commo</a:t>
            </a:r>
            <a:r>
              <a:rPr lang="en-US" sz="1800" b="1" spc="-5" dirty="0">
                <a:solidFill>
                  <a:srgbClr val="00AF50"/>
                </a:solidFill>
                <a:latin typeface="Arial"/>
                <a:cs typeface="Arial"/>
              </a:rPr>
              <a:t>n</a:t>
            </a:r>
            <a:r>
              <a:rPr sz="1800" b="1" spc="-5" dirty="0">
                <a:solidFill>
                  <a:srgbClr val="00AF50"/>
                </a:solidFill>
                <a:latin typeface="Arial"/>
                <a:cs typeface="Arial"/>
              </a:rPr>
              <a:t> two-dimensional </a:t>
            </a:r>
            <a:r>
              <a:rPr sz="1800" b="1" dirty="0">
                <a:solidFill>
                  <a:srgbClr val="00AF50"/>
                </a:solidFill>
                <a:latin typeface="Arial"/>
                <a:cs typeface="Arial"/>
              </a:rPr>
              <a:t>data </a:t>
            </a:r>
            <a:r>
              <a:rPr sz="1800" b="1" spc="-5" dirty="0">
                <a:solidFill>
                  <a:srgbClr val="00AF50"/>
                </a:solidFill>
                <a:latin typeface="Arial"/>
                <a:cs typeface="Arial"/>
              </a:rPr>
              <a:t>visualization  made </a:t>
            </a:r>
            <a:r>
              <a:rPr sz="1800" b="1" dirty="0">
                <a:solidFill>
                  <a:srgbClr val="00AF50"/>
                </a:solidFill>
                <a:latin typeface="Arial"/>
                <a:cs typeface="Arial"/>
              </a:rPr>
              <a:t>up of </a:t>
            </a:r>
            <a:r>
              <a:rPr sz="1800" b="1" spc="-5" dirty="0">
                <a:solidFill>
                  <a:srgbClr val="00AF50"/>
                </a:solidFill>
                <a:latin typeface="Arial"/>
                <a:cs typeface="Arial"/>
              </a:rPr>
              <a:t>rectangular bars, each for a </a:t>
            </a:r>
            <a:r>
              <a:rPr sz="1800" b="1" spc="-5" dirty="0">
                <a:solidFill>
                  <a:srgbClr val="FF0000"/>
                </a:solidFill>
                <a:latin typeface="Arial"/>
                <a:cs typeface="Arial"/>
              </a:rPr>
              <a:t>specific category </a:t>
            </a:r>
            <a:r>
              <a:rPr sz="1800" b="1" dirty="0">
                <a:solidFill>
                  <a:srgbClr val="FF0000"/>
                </a:solidFill>
                <a:latin typeface="Arial"/>
                <a:cs typeface="Arial"/>
              </a:rPr>
              <a:t>and </a:t>
            </a:r>
            <a:r>
              <a:rPr sz="1800" b="1" spc="-20" dirty="0">
                <a:solidFill>
                  <a:srgbClr val="FF0000"/>
                </a:solidFill>
                <a:latin typeface="Arial"/>
                <a:cs typeface="Arial"/>
              </a:rPr>
              <a:t>it’s </a:t>
            </a:r>
            <a:r>
              <a:rPr sz="1800" b="1" dirty="0">
                <a:solidFill>
                  <a:srgbClr val="FF0000"/>
                </a:solidFill>
                <a:latin typeface="Arial"/>
                <a:cs typeface="Arial"/>
              </a:rPr>
              <a:t>length  </a:t>
            </a:r>
            <a:r>
              <a:rPr sz="1800" b="1" spc="-5" dirty="0">
                <a:solidFill>
                  <a:srgbClr val="FF0000"/>
                </a:solidFill>
                <a:latin typeface="Arial"/>
                <a:cs typeface="Arial"/>
              </a:rPr>
              <a:t>represents the </a:t>
            </a:r>
            <a:r>
              <a:rPr sz="1800" b="1" spc="-10" dirty="0">
                <a:solidFill>
                  <a:srgbClr val="FF0000"/>
                </a:solidFill>
                <a:latin typeface="Arial"/>
                <a:cs typeface="Arial"/>
              </a:rPr>
              <a:t>value </a:t>
            </a:r>
            <a:r>
              <a:rPr sz="1800" b="1" dirty="0">
                <a:solidFill>
                  <a:srgbClr val="FF0000"/>
                </a:solidFill>
                <a:latin typeface="Arial"/>
                <a:cs typeface="Arial"/>
              </a:rPr>
              <a:t>of that</a:t>
            </a:r>
            <a:r>
              <a:rPr sz="1800" b="1" spc="5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800" b="1" spc="-20" dirty="0">
                <a:solidFill>
                  <a:srgbClr val="FF0000"/>
                </a:solidFill>
                <a:latin typeface="Arial"/>
                <a:cs typeface="Arial"/>
              </a:rPr>
              <a:t>category.</a:t>
            </a:r>
            <a:endParaRPr sz="1800" dirty="0">
              <a:solidFill>
                <a:srgbClr val="FF0000"/>
              </a:solidFill>
              <a:latin typeface="Arial"/>
              <a:cs typeface="Arial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648462" y="2133600"/>
            <a:ext cx="4572000" cy="2585323"/>
          </a:xfrm>
          <a:prstGeom prst="rect">
            <a:avLst/>
          </a:prstGeom>
        </p:spPr>
        <p:txBody>
          <a:bodyPr>
            <a:spAutoFit/>
          </a:bodyPr>
          <a:lstStyle/>
          <a:p>
            <a:pPr marL="12700" marR="5080" algn="just">
              <a:lnSpc>
                <a:spcPct val="100000"/>
              </a:lnSpc>
            </a:pPr>
            <a:r>
              <a:rPr lang="en-US" b="1" spc="-5" dirty="0">
                <a:solidFill>
                  <a:srgbClr val="FF0000"/>
                </a:solidFill>
                <a:latin typeface="Arial"/>
                <a:cs typeface="Arial"/>
              </a:rPr>
              <a:t>#same width of each bar</a:t>
            </a:r>
          </a:p>
          <a:p>
            <a:pPr marL="12700" marR="5080" algn="just">
              <a:lnSpc>
                <a:spcPct val="100000"/>
              </a:lnSpc>
            </a:pPr>
            <a:r>
              <a:rPr lang="en-US" b="1" spc="-5" dirty="0">
                <a:solidFill>
                  <a:srgbClr val="00AF50"/>
                </a:solidFill>
                <a:latin typeface="Arial"/>
                <a:cs typeface="Arial"/>
              </a:rPr>
              <a:t>import </a:t>
            </a:r>
            <a:r>
              <a:rPr lang="en-US" b="1" spc="-5" dirty="0" err="1">
                <a:solidFill>
                  <a:srgbClr val="00AF50"/>
                </a:solidFill>
                <a:latin typeface="Arial"/>
                <a:cs typeface="Arial"/>
              </a:rPr>
              <a:t>matplotlib</a:t>
            </a:r>
            <a:r>
              <a:rPr lang="en-US" b="1" spc="-5" dirty="0">
                <a:solidFill>
                  <a:srgbClr val="00AF50"/>
                </a:solidFill>
                <a:latin typeface="Arial"/>
                <a:cs typeface="Arial"/>
              </a:rPr>
              <a:t> .</a:t>
            </a:r>
            <a:r>
              <a:rPr lang="en-US" b="1" spc="-5" dirty="0" err="1">
                <a:solidFill>
                  <a:srgbClr val="00AF50"/>
                </a:solidFill>
                <a:latin typeface="Arial"/>
                <a:cs typeface="Arial"/>
              </a:rPr>
              <a:t>pyplot</a:t>
            </a:r>
            <a:r>
              <a:rPr lang="en-US" b="1" spc="-5" dirty="0">
                <a:solidFill>
                  <a:srgbClr val="00AF50"/>
                </a:solidFill>
                <a:latin typeface="Arial"/>
                <a:cs typeface="Arial"/>
              </a:rPr>
              <a:t> as p</a:t>
            </a:r>
          </a:p>
          <a:p>
            <a:pPr marL="12700" marR="5080" algn="just">
              <a:lnSpc>
                <a:spcPct val="100000"/>
              </a:lnSpc>
            </a:pPr>
            <a:r>
              <a:rPr lang="en-US" b="1" spc="-5" dirty="0">
                <a:solidFill>
                  <a:srgbClr val="00AF50"/>
                </a:solidFill>
                <a:latin typeface="Arial"/>
                <a:cs typeface="Arial"/>
              </a:rPr>
              <a:t>x=[1,2,3,4]</a:t>
            </a:r>
          </a:p>
          <a:p>
            <a:pPr marL="12700" marR="5080" algn="just">
              <a:lnSpc>
                <a:spcPct val="100000"/>
              </a:lnSpc>
            </a:pPr>
            <a:r>
              <a:rPr lang="en-US" b="1" spc="-5" dirty="0">
                <a:solidFill>
                  <a:srgbClr val="00AF50"/>
                </a:solidFill>
                <a:latin typeface="Arial"/>
                <a:cs typeface="Arial"/>
              </a:rPr>
              <a:t>y=[5,6,7,8]</a:t>
            </a:r>
          </a:p>
          <a:p>
            <a:pPr marL="12700" marR="5080" algn="just">
              <a:lnSpc>
                <a:spcPct val="100000"/>
              </a:lnSpc>
            </a:pPr>
            <a:r>
              <a:rPr lang="en-US" b="1" spc="-5" dirty="0" err="1">
                <a:solidFill>
                  <a:srgbClr val="00AF50"/>
                </a:solidFill>
                <a:latin typeface="Arial"/>
                <a:cs typeface="Arial"/>
              </a:rPr>
              <a:t>p.xlabel</a:t>
            </a:r>
            <a:r>
              <a:rPr lang="en-US" b="1" spc="-5" dirty="0">
                <a:solidFill>
                  <a:srgbClr val="00AF50"/>
                </a:solidFill>
                <a:latin typeface="Arial"/>
                <a:cs typeface="Arial"/>
              </a:rPr>
              <a:t>(“x”)</a:t>
            </a:r>
          </a:p>
          <a:p>
            <a:pPr marL="12700" marR="5080" algn="just">
              <a:lnSpc>
                <a:spcPct val="100000"/>
              </a:lnSpc>
            </a:pPr>
            <a:r>
              <a:rPr lang="en-US" b="1" spc="-5" dirty="0" err="1">
                <a:solidFill>
                  <a:srgbClr val="00AF50"/>
                </a:solidFill>
                <a:latin typeface="Arial"/>
                <a:cs typeface="Arial"/>
              </a:rPr>
              <a:t>p.ylabel</a:t>
            </a:r>
            <a:r>
              <a:rPr lang="en-US" b="1" spc="-5" dirty="0">
                <a:solidFill>
                  <a:srgbClr val="00AF50"/>
                </a:solidFill>
                <a:latin typeface="Arial"/>
                <a:cs typeface="Arial"/>
              </a:rPr>
              <a:t>(“y”)</a:t>
            </a:r>
          </a:p>
          <a:p>
            <a:pPr marL="12700" marR="5080" algn="just">
              <a:lnSpc>
                <a:spcPct val="100000"/>
              </a:lnSpc>
            </a:pPr>
            <a:r>
              <a:rPr lang="en-US" b="1" spc="-5" dirty="0" err="1">
                <a:solidFill>
                  <a:srgbClr val="00AF50"/>
                </a:solidFill>
                <a:latin typeface="Arial"/>
                <a:cs typeface="Arial"/>
              </a:rPr>
              <a:t>p.bar</a:t>
            </a:r>
            <a:r>
              <a:rPr lang="en-US" b="1" spc="-5" dirty="0">
                <a:solidFill>
                  <a:srgbClr val="00AF50"/>
                </a:solidFill>
                <a:latin typeface="Arial"/>
                <a:cs typeface="Arial"/>
              </a:rPr>
              <a:t>(</a:t>
            </a:r>
            <a:r>
              <a:rPr lang="en-US" b="1" spc="-5" dirty="0" err="1">
                <a:solidFill>
                  <a:srgbClr val="00AF50"/>
                </a:solidFill>
                <a:latin typeface="Arial"/>
                <a:cs typeface="Arial"/>
              </a:rPr>
              <a:t>x,y,width</a:t>
            </a:r>
            <a:r>
              <a:rPr lang="en-US" b="1" spc="-5" dirty="0">
                <a:solidFill>
                  <a:srgbClr val="00AF50"/>
                </a:solidFill>
                <a:latin typeface="Arial"/>
                <a:cs typeface="Arial"/>
              </a:rPr>
              <a:t>=0.2)</a:t>
            </a:r>
          </a:p>
          <a:p>
            <a:pPr marL="12700" marR="5080" algn="just">
              <a:lnSpc>
                <a:spcPct val="100000"/>
              </a:lnSpc>
            </a:pPr>
            <a:r>
              <a:rPr lang="en-US" b="1" spc="-5" dirty="0" err="1">
                <a:solidFill>
                  <a:srgbClr val="00AF50"/>
                </a:solidFill>
                <a:latin typeface="Arial"/>
                <a:cs typeface="Arial"/>
              </a:rPr>
              <a:t>p.title</a:t>
            </a:r>
            <a:r>
              <a:rPr lang="en-US" b="1" spc="-5" dirty="0">
                <a:solidFill>
                  <a:srgbClr val="00AF50"/>
                </a:solidFill>
                <a:latin typeface="Arial"/>
                <a:cs typeface="Arial"/>
              </a:rPr>
              <a:t>(“Bar chart”)</a:t>
            </a:r>
          </a:p>
          <a:p>
            <a:pPr marL="12700" marR="5080" algn="just">
              <a:lnSpc>
                <a:spcPct val="100000"/>
              </a:lnSpc>
            </a:pPr>
            <a:r>
              <a:rPr lang="en-US" b="1" spc="-5" dirty="0" err="1">
                <a:solidFill>
                  <a:srgbClr val="00AF50"/>
                </a:solidFill>
                <a:latin typeface="Arial"/>
                <a:cs typeface="Arial"/>
              </a:rPr>
              <a:t>p.show</a:t>
            </a:r>
            <a:r>
              <a:rPr lang="en-US" b="1" spc="-5" dirty="0">
                <a:solidFill>
                  <a:srgbClr val="00AF50"/>
                </a:solidFill>
                <a:latin typeface="Arial"/>
                <a:cs typeface="Arial"/>
              </a:rPr>
              <a:t>()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4433599" y="2174585"/>
            <a:ext cx="4572000" cy="2585323"/>
          </a:xfrm>
          <a:prstGeom prst="rect">
            <a:avLst/>
          </a:prstGeom>
        </p:spPr>
        <p:txBody>
          <a:bodyPr>
            <a:spAutoFit/>
          </a:bodyPr>
          <a:lstStyle/>
          <a:p>
            <a:pPr marL="12700" marR="5080" algn="just">
              <a:lnSpc>
                <a:spcPct val="100000"/>
              </a:lnSpc>
            </a:pPr>
            <a:r>
              <a:rPr lang="en-US" b="1" spc="-5" dirty="0">
                <a:solidFill>
                  <a:srgbClr val="FF0000"/>
                </a:solidFill>
                <a:latin typeface="Arial"/>
                <a:cs typeface="Arial"/>
              </a:rPr>
              <a:t>#different width of each bar</a:t>
            </a:r>
          </a:p>
          <a:p>
            <a:pPr marL="12700" marR="5080" algn="just">
              <a:lnSpc>
                <a:spcPct val="100000"/>
              </a:lnSpc>
            </a:pPr>
            <a:r>
              <a:rPr lang="en-US" b="1" spc="-5" dirty="0">
                <a:solidFill>
                  <a:srgbClr val="00AF50"/>
                </a:solidFill>
                <a:latin typeface="Arial"/>
                <a:cs typeface="Arial"/>
              </a:rPr>
              <a:t>import </a:t>
            </a:r>
            <a:r>
              <a:rPr lang="en-US" b="1" spc="-5" dirty="0" err="1">
                <a:solidFill>
                  <a:srgbClr val="00AF50"/>
                </a:solidFill>
                <a:latin typeface="Arial"/>
                <a:cs typeface="Arial"/>
              </a:rPr>
              <a:t>matplotlib</a:t>
            </a:r>
            <a:r>
              <a:rPr lang="en-US" b="1" spc="-5" dirty="0">
                <a:solidFill>
                  <a:srgbClr val="00AF50"/>
                </a:solidFill>
                <a:latin typeface="Arial"/>
                <a:cs typeface="Arial"/>
              </a:rPr>
              <a:t> .</a:t>
            </a:r>
            <a:r>
              <a:rPr lang="en-US" b="1" spc="-5" dirty="0" err="1">
                <a:solidFill>
                  <a:srgbClr val="00AF50"/>
                </a:solidFill>
                <a:latin typeface="Arial"/>
                <a:cs typeface="Arial"/>
              </a:rPr>
              <a:t>pyplot</a:t>
            </a:r>
            <a:r>
              <a:rPr lang="en-US" b="1" spc="-5" dirty="0">
                <a:solidFill>
                  <a:srgbClr val="00AF50"/>
                </a:solidFill>
                <a:latin typeface="Arial"/>
                <a:cs typeface="Arial"/>
              </a:rPr>
              <a:t> as p</a:t>
            </a:r>
          </a:p>
          <a:p>
            <a:pPr marL="12700" marR="5080" algn="just">
              <a:lnSpc>
                <a:spcPct val="100000"/>
              </a:lnSpc>
            </a:pPr>
            <a:r>
              <a:rPr lang="en-US" b="1" spc="-5" dirty="0">
                <a:solidFill>
                  <a:srgbClr val="00AF50"/>
                </a:solidFill>
                <a:latin typeface="Arial"/>
                <a:cs typeface="Arial"/>
              </a:rPr>
              <a:t>x=[1,2,3,4]</a:t>
            </a:r>
          </a:p>
          <a:p>
            <a:pPr marL="12700" marR="5080" algn="just">
              <a:lnSpc>
                <a:spcPct val="100000"/>
              </a:lnSpc>
            </a:pPr>
            <a:r>
              <a:rPr lang="en-US" b="1" spc="-5" dirty="0">
                <a:solidFill>
                  <a:srgbClr val="00AF50"/>
                </a:solidFill>
                <a:latin typeface="Arial"/>
                <a:cs typeface="Arial"/>
              </a:rPr>
              <a:t>y=[5,6,7,8]</a:t>
            </a:r>
          </a:p>
          <a:p>
            <a:pPr marL="12700" marR="5080" algn="just">
              <a:lnSpc>
                <a:spcPct val="100000"/>
              </a:lnSpc>
            </a:pPr>
            <a:r>
              <a:rPr lang="en-US" b="1" spc="-5" dirty="0" err="1">
                <a:solidFill>
                  <a:srgbClr val="00AF50"/>
                </a:solidFill>
                <a:latin typeface="Arial"/>
                <a:cs typeface="Arial"/>
              </a:rPr>
              <a:t>p.xlabel</a:t>
            </a:r>
            <a:r>
              <a:rPr lang="en-US" b="1" spc="-5" dirty="0">
                <a:solidFill>
                  <a:srgbClr val="00AF50"/>
                </a:solidFill>
                <a:latin typeface="Arial"/>
                <a:cs typeface="Arial"/>
              </a:rPr>
              <a:t>(“x”)</a:t>
            </a:r>
          </a:p>
          <a:p>
            <a:pPr marL="12700" marR="5080" algn="just">
              <a:lnSpc>
                <a:spcPct val="100000"/>
              </a:lnSpc>
            </a:pPr>
            <a:r>
              <a:rPr lang="en-US" b="1" spc="-5" dirty="0" err="1">
                <a:solidFill>
                  <a:srgbClr val="00AF50"/>
                </a:solidFill>
                <a:latin typeface="Arial"/>
                <a:cs typeface="Arial"/>
              </a:rPr>
              <a:t>p.ylabel</a:t>
            </a:r>
            <a:r>
              <a:rPr lang="en-US" b="1" spc="-5" dirty="0">
                <a:solidFill>
                  <a:srgbClr val="00AF50"/>
                </a:solidFill>
                <a:latin typeface="Arial"/>
                <a:cs typeface="Arial"/>
              </a:rPr>
              <a:t>(“y”)</a:t>
            </a:r>
          </a:p>
          <a:p>
            <a:pPr marL="12700" marR="5080" algn="just">
              <a:lnSpc>
                <a:spcPct val="100000"/>
              </a:lnSpc>
            </a:pPr>
            <a:r>
              <a:rPr lang="en-US" b="1" spc="-5" dirty="0" err="1">
                <a:solidFill>
                  <a:srgbClr val="00AF50"/>
                </a:solidFill>
                <a:latin typeface="Arial"/>
                <a:cs typeface="Arial"/>
              </a:rPr>
              <a:t>p.bar</a:t>
            </a:r>
            <a:r>
              <a:rPr lang="en-US" b="1" spc="-5" dirty="0">
                <a:solidFill>
                  <a:srgbClr val="00AF50"/>
                </a:solidFill>
                <a:latin typeface="Arial"/>
                <a:cs typeface="Arial"/>
              </a:rPr>
              <a:t>(</a:t>
            </a:r>
            <a:r>
              <a:rPr lang="en-US" b="1" spc="-5" dirty="0" err="1">
                <a:solidFill>
                  <a:srgbClr val="00AF50"/>
                </a:solidFill>
                <a:latin typeface="Arial"/>
                <a:cs typeface="Arial"/>
              </a:rPr>
              <a:t>x,y,width</a:t>
            </a:r>
            <a:r>
              <a:rPr lang="en-US" b="1" spc="-5" dirty="0">
                <a:solidFill>
                  <a:srgbClr val="00AF50"/>
                </a:solidFill>
                <a:latin typeface="Arial"/>
                <a:cs typeface="Arial"/>
              </a:rPr>
              <a:t>=[0.1,0.2,0.3,0.4])</a:t>
            </a:r>
          </a:p>
          <a:p>
            <a:pPr marL="12700" marR="5080" algn="just">
              <a:lnSpc>
                <a:spcPct val="100000"/>
              </a:lnSpc>
            </a:pPr>
            <a:r>
              <a:rPr lang="en-US" b="1" spc="-5" dirty="0" err="1">
                <a:solidFill>
                  <a:srgbClr val="00AF50"/>
                </a:solidFill>
                <a:latin typeface="Arial"/>
                <a:cs typeface="Arial"/>
              </a:rPr>
              <a:t>p.title</a:t>
            </a:r>
            <a:r>
              <a:rPr lang="en-US" b="1" spc="-5" dirty="0">
                <a:solidFill>
                  <a:srgbClr val="00AF50"/>
                </a:solidFill>
                <a:latin typeface="Arial"/>
                <a:cs typeface="Arial"/>
              </a:rPr>
              <a:t>(“Bar chart”)</a:t>
            </a:r>
          </a:p>
          <a:p>
            <a:pPr marL="12700" marR="5080" algn="just">
              <a:lnSpc>
                <a:spcPct val="100000"/>
              </a:lnSpc>
            </a:pPr>
            <a:r>
              <a:rPr lang="en-US" b="1" spc="-5" dirty="0" err="1">
                <a:solidFill>
                  <a:srgbClr val="00AF50"/>
                </a:solidFill>
                <a:latin typeface="Arial"/>
                <a:cs typeface="Arial"/>
              </a:rPr>
              <a:t>p.show</a:t>
            </a:r>
            <a:r>
              <a:rPr lang="en-US" b="1" spc="-5" dirty="0">
                <a:solidFill>
                  <a:srgbClr val="00AF50"/>
                </a:solidFill>
                <a:latin typeface="Arial"/>
                <a:cs typeface="Arial"/>
              </a:rPr>
              <a:t>()</a:t>
            </a:r>
            <a:endParaRPr lang="en-US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63880" y="0"/>
            <a:ext cx="6981825" cy="646430"/>
          </a:xfrm>
          <a:custGeom>
            <a:avLst/>
            <a:gdLst/>
            <a:ahLst/>
            <a:cxnLst/>
            <a:rect l="l" t="t" r="r" b="b"/>
            <a:pathLst>
              <a:path w="6981825" h="646430">
                <a:moveTo>
                  <a:pt x="0" y="646176"/>
                </a:moveTo>
                <a:lnTo>
                  <a:pt x="6981444" y="646176"/>
                </a:lnTo>
                <a:lnTo>
                  <a:pt x="6981444" y="0"/>
                </a:lnTo>
                <a:lnTo>
                  <a:pt x="0" y="0"/>
                </a:lnTo>
                <a:lnTo>
                  <a:pt x="0" y="646176"/>
                </a:lnTo>
                <a:close/>
              </a:path>
            </a:pathLst>
          </a:custGeom>
          <a:solidFill>
            <a:srgbClr val="FAFFD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642924" y="20523"/>
            <a:ext cx="6757034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Data </a:t>
            </a:r>
            <a:r>
              <a:rPr spc="-5" dirty="0"/>
              <a:t>visualization using</a:t>
            </a:r>
            <a:r>
              <a:rPr spc="5" dirty="0"/>
              <a:t> </a:t>
            </a:r>
            <a:r>
              <a:rPr spc="-5" dirty="0"/>
              <a:t>Pyplot</a:t>
            </a:r>
          </a:p>
        </p:txBody>
      </p:sp>
      <p:sp>
        <p:nvSpPr>
          <p:cNvPr id="4" name="object 4"/>
          <p:cNvSpPr/>
          <p:nvPr/>
        </p:nvSpPr>
        <p:spPr>
          <a:xfrm>
            <a:off x="648462" y="549401"/>
            <a:ext cx="7560945" cy="0"/>
          </a:xfrm>
          <a:custGeom>
            <a:avLst/>
            <a:gdLst/>
            <a:ahLst/>
            <a:cxnLst/>
            <a:rect l="l" t="t" r="r" b="b"/>
            <a:pathLst>
              <a:path w="7560945">
                <a:moveTo>
                  <a:pt x="0" y="0"/>
                </a:moveTo>
                <a:lnTo>
                  <a:pt x="7560817" y="0"/>
                </a:lnTo>
              </a:path>
            </a:pathLst>
          </a:custGeom>
          <a:ln w="5029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635609" y="671829"/>
            <a:ext cx="8206105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5" dirty="0">
                <a:solidFill>
                  <a:srgbClr val="FF0000"/>
                </a:solidFill>
                <a:latin typeface="Arial"/>
                <a:cs typeface="Arial"/>
              </a:rPr>
              <a:t>Bar</a:t>
            </a:r>
            <a:r>
              <a:rPr sz="2400" b="1" spc="1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FF0000"/>
                </a:solidFill>
                <a:latin typeface="Arial"/>
                <a:cs typeface="Arial"/>
              </a:rPr>
              <a:t>Chart</a:t>
            </a:r>
            <a:endParaRPr sz="2400" dirty="0">
              <a:latin typeface="Arial"/>
              <a:cs typeface="Arial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635609" y="1447800"/>
            <a:ext cx="4572000" cy="2585323"/>
          </a:xfrm>
          <a:prstGeom prst="rect">
            <a:avLst/>
          </a:prstGeom>
        </p:spPr>
        <p:txBody>
          <a:bodyPr>
            <a:spAutoFit/>
          </a:bodyPr>
          <a:lstStyle/>
          <a:p>
            <a:pPr marL="12700" marR="5080" algn="just">
              <a:lnSpc>
                <a:spcPct val="100000"/>
              </a:lnSpc>
            </a:pPr>
            <a:r>
              <a:rPr lang="en-US" b="1" spc="-5" dirty="0">
                <a:solidFill>
                  <a:srgbClr val="FF0000"/>
                </a:solidFill>
                <a:latin typeface="Arial"/>
                <a:cs typeface="Arial"/>
              </a:rPr>
              <a:t>#different color of each bar</a:t>
            </a:r>
          </a:p>
          <a:p>
            <a:pPr marL="12700" marR="5080" algn="just">
              <a:lnSpc>
                <a:spcPct val="100000"/>
              </a:lnSpc>
            </a:pPr>
            <a:r>
              <a:rPr lang="en-US" b="1" spc="-5" dirty="0">
                <a:solidFill>
                  <a:srgbClr val="00AF50"/>
                </a:solidFill>
                <a:latin typeface="Arial"/>
                <a:cs typeface="Arial"/>
              </a:rPr>
              <a:t>import </a:t>
            </a:r>
            <a:r>
              <a:rPr lang="en-US" b="1" spc="-5" dirty="0" err="1">
                <a:solidFill>
                  <a:srgbClr val="00AF50"/>
                </a:solidFill>
                <a:latin typeface="Arial"/>
                <a:cs typeface="Arial"/>
              </a:rPr>
              <a:t>matplotlib</a:t>
            </a:r>
            <a:r>
              <a:rPr lang="en-US" b="1" spc="-5" dirty="0">
                <a:solidFill>
                  <a:srgbClr val="00AF50"/>
                </a:solidFill>
                <a:latin typeface="Arial"/>
                <a:cs typeface="Arial"/>
              </a:rPr>
              <a:t> .</a:t>
            </a:r>
            <a:r>
              <a:rPr lang="en-US" b="1" spc="-5" dirty="0" err="1">
                <a:solidFill>
                  <a:srgbClr val="00AF50"/>
                </a:solidFill>
                <a:latin typeface="Arial"/>
                <a:cs typeface="Arial"/>
              </a:rPr>
              <a:t>pyplot</a:t>
            </a:r>
            <a:r>
              <a:rPr lang="en-US" b="1" spc="-5" dirty="0">
                <a:solidFill>
                  <a:srgbClr val="00AF50"/>
                </a:solidFill>
                <a:latin typeface="Arial"/>
                <a:cs typeface="Arial"/>
              </a:rPr>
              <a:t> as p</a:t>
            </a:r>
          </a:p>
          <a:p>
            <a:pPr marL="12700" marR="5080" algn="just">
              <a:lnSpc>
                <a:spcPct val="100000"/>
              </a:lnSpc>
            </a:pPr>
            <a:r>
              <a:rPr lang="en-US" b="1" spc="-5" dirty="0">
                <a:solidFill>
                  <a:srgbClr val="00AF50"/>
                </a:solidFill>
                <a:latin typeface="Arial"/>
                <a:cs typeface="Arial"/>
              </a:rPr>
              <a:t>x=[1,2,3,4]</a:t>
            </a:r>
          </a:p>
          <a:p>
            <a:pPr marL="12700" marR="5080" algn="just">
              <a:lnSpc>
                <a:spcPct val="100000"/>
              </a:lnSpc>
            </a:pPr>
            <a:r>
              <a:rPr lang="en-US" b="1" spc="-5" dirty="0">
                <a:solidFill>
                  <a:srgbClr val="00AF50"/>
                </a:solidFill>
                <a:latin typeface="Arial"/>
                <a:cs typeface="Arial"/>
              </a:rPr>
              <a:t>y=[5,6,7,8]</a:t>
            </a:r>
          </a:p>
          <a:p>
            <a:pPr marL="12700" marR="5080" algn="just">
              <a:lnSpc>
                <a:spcPct val="100000"/>
              </a:lnSpc>
            </a:pPr>
            <a:r>
              <a:rPr lang="en-US" b="1" spc="-5" dirty="0" err="1">
                <a:solidFill>
                  <a:srgbClr val="00AF50"/>
                </a:solidFill>
                <a:latin typeface="Arial"/>
                <a:cs typeface="Arial"/>
              </a:rPr>
              <a:t>p.xlabel</a:t>
            </a:r>
            <a:r>
              <a:rPr lang="en-US" b="1" spc="-5" dirty="0">
                <a:solidFill>
                  <a:srgbClr val="00AF50"/>
                </a:solidFill>
                <a:latin typeface="Arial"/>
                <a:cs typeface="Arial"/>
              </a:rPr>
              <a:t>(“x”)</a:t>
            </a:r>
          </a:p>
          <a:p>
            <a:pPr marL="12700" marR="5080" algn="just">
              <a:lnSpc>
                <a:spcPct val="100000"/>
              </a:lnSpc>
            </a:pPr>
            <a:r>
              <a:rPr lang="en-US" b="1" spc="-5" dirty="0" err="1">
                <a:solidFill>
                  <a:srgbClr val="00AF50"/>
                </a:solidFill>
                <a:latin typeface="Arial"/>
                <a:cs typeface="Arial"/>
              </a:rPr>
              <a:t>p.ylabel</a:t>
            </a:r>
            <a:r>
              <a:rPr lang="en-US" b="1" spc="-5" dirty="0">
                <a:solidFill>
                  <a:srgbClr val="00AF50"/>
                </a:solidFill>
                <a:latin typeface="Arial"/>
                <a:cs typeface="Arial"/>
              </a:rPr>
              <a:t>(“y”)</a:t>
            </a:r>
          </a:p>
          <a:p>
            <a:pPr marL="12700" marR="5080" algn="just">
              <a:lnSpc>
                <a:spcPct val="100000"/>
              </a:lnSpc>
            </a:pPr>
            <a:r>
              <a:rPr lang="en-US" b="1" spc="-5" dirty="0" err="1">
                <a:solidFill>
                  <a:srgbClr val="00AF50"/>
                </a:solidFill>
                <a:latin typeface="Arial"/>
                <a:cs typeface="Arial"/>
              </a:rPr>
              <a:t>p.bar</a:t>
            </a:r>
            <a:r>
              <a:rPr lang="en-US" b="1" spc="-5" dirty="0">
                <a:solidFill>
                  <a:srgbClr val="00AF50"/>
                </a:solidFill>
                <a:latin typeface="Arial"/>
                <a:cs typeface="Arial"/>
              </a:rPr>
              <a:t>(</a:t>
            </a:r>
            <a:r>
              <a:rPr lang="en-US" b="1" spc="-5" dirty="0" err="1">
                <a:solidFill>
                  <a:srgbClr val="00AF50"/>
                </a:solidFill>
                <a:latin typeface="Arial"/>
                <a:cs typeface="Arial"/>
              </a:rPr>
              <a:t>x,y,color</a:t>
            </a:r>
            <a:r>
              <a:rPr lang="en-US" b="1" spc="-5" dirty="0">
                <a:solidFill>
                  <a:srgbClr val="00AF50"/>
                </a:solidFill>
                <a:latin typeface="Arial"/>
                <a:cs typeface="Arial"/>
              </a:rPr>
              <a:t>=[‘</a:t>
            </a:r>
            <a:r>
              <a:rPr lang="en-US" b="1" spc="-5" dirty="0" err="1">
                <a:solidFill>
                  <a:srgbClr val="00AF50"/>
                </a:solidFill>
                <a:latin typeface="Arial"/>
                <a:cs typeface="Arial"/>
              </a:rPr>
              <a:t>r’,’b’,’k’,’g</a:t>
            </a:r>
            <a:r>
              <a:rPr lang="en-US" b="1" spc="-5" dirty="0">
                <a:solidFill>
                  <a:srgbClr val="00AF50"/>
                </a:solidFill>
                <a:latin typeface="Arial"/>
                <a:cs typeface="Arial"/>
              </a:rPr>
              <a:t>’)</a:t>
            </a:r>
          </a:p>
          <a:p>
            <a:pPr marL="12700" marR="5080" algn="just">
              <a:lnSpc>
                <a:spcPct val="100000"/>
              </a:lnSpc>
            </a:pPr>
            <a:r>
              <a:rPr lang="en-US" b="1" spc="-5" dirty="0" err="1">
                <a:solidFill>
                  <a:srgbClr val="00AF50"/>
                </a:solidFill>
                <a:latin typeface="Arial"/>
                <a:cs typeface="Arial"/>
              </a:rPr>
              <a:t>p.title</a:t>
            </a:r>
            <a:r>
              <a:rPr lang="en-US" b="1" spc="-5" dirty="0">
                <a:solidFill>
                  <a:srgbClr val="00AF50"/>
                </a:solidFill>
                <a:latin typeface="Arial"/>
                <a:cs typeface="Arial"/>
              </a:rPr>
              <a:t>(“Bar chart”)</a:t>
            </a:r>
          </a:p>
          <a:p>
            <a:pPr marL="12700" marR="5080" algn="just">
              <a:lnSpc>
                <a:spcPct val="100000"/>
              </a:lnSpc>
            </a:pPr>
            <a:r>
              <a:rPr lang="en-US" b="1" spc="-5" dirty="0" err="1">
                <a:solidFill>
                  <a:srgbClr val="00AF50"/>
                </a:solidFill>
                <a:latin typeface="Arial"/>
                <a:cs typeface="Arial"/>
              </a:rPr>
              <a:t>p.show</a:t>
            </a:r>
            <a:r>
              <a:rPr lang="en-US" b="1" spc="-5" dirty="0">
                <a:solidFill>
                  <a:srgbClr val="00AF50"/>
                </a:solidFill>
                <a:latin typeface="Arial"/>
                <a:cs typeface="Arial"/>
              </a:rPr>
              <a:t>()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4582886" y="1439022"/>
            <a:ext cx="4572000" cy="2585323"/>
          </a:xfrm>
          <a:prstGeom prst="rect">
            <a:avLst/>
          </a:prstGeom>
        </p:spPr>
        <p:txBody>
          <a:bodyPr>
            <a:spAutoFit/>
          </a:bodyPr>
          <a:lstStyle/>
          <a:p>
            <a:pPr marL="12700" marR="5080" algn="just">
              <a:lnSpc>
                <a:spcPct val="100000"/>
              </a:lnSpc>
            </a:pPr>
            <a:r>
              <a:rPr lang="en-US" b="1" spc="-5" dirty="0">
                <a:solidFill>
                  <a:srgbClr val="FF0000"/>
                </a:solidFill>
                <a:latin typeface="Arial"/>
                <a:cs typeface="Arial"/>
              </a:rPr>
              <a:t>#same width and same color of each bar</a:t>
            </a:r>
          </a:p>
          <a:p>
            <a:pPr marL="12700" marR="5080" algn="just">
              <a:lnSpc>
                <a:spcPct val="100000"/>
              </a:lnSpc>
            </a:pPr>
            <a:r>
              <a:rPr lang="en-US" b="1" spc="-5" dirty="0">
                <a:solidFill>
                  <a:srgbClr val="00AF50"/>
                </a:solidFill>
                <a:latin typeface="Arial"/>
                <a:cs typeface="Arial"/>
              </a:rPr>
              <a:t>import </a:t>
            </a:r>
            <a:r>
              <a:rPr lang="en-US" b="1" spc="-5" dirty="0" err="1">
                <a:solidFill>
                  <a:srgbClr val="00AF50"/>
                </a:solidFill>
                <a:latin typeface="Arial"/>
                <a:cs typeface="Arial"/>
              </a:rPr>
              <a:t>matplotlib</a:t>
            </a:r>
            <a:r>
              <a:rPr lang="en-US" b="1" spc="-5" dirty="0">
                <a:solidFill>
                  <a:srgbClr val="00AF50"/>
                </a:solidFill>
                <a:latin typeface="Arial"/>
                <a:cs typeface="Arial"/>
              </a:rPr>
              <a:t> .</a:t>
            </a:r>
            <a:r>
              <a:rPr lang="en-US" b="1" spc="-5" dirty="0" err="1">
                <a:solidFill>
                  <a:srgbClr val="00AF50"/>
                </a:solidFill>
                <a:latin typeface="Arial"/>
                <a:cs typeface="Arial"/>
              </a:rPr>
              <a:t>pyplot</a:t>
            </a:r>
            <a:r>
              <a:rPr lang="en-US" b="1" spc="-5" dirty="0">
                <a:solidFill>
                  <a:srgbClr val="00AF50"/>
                </a:solidFill>
                <a:latin typeface="Arial"/>
                <a:cs typeface="Arial"/>
              </a:rPr>
              <a:t> as p</a:t>
            </a:r>
          </a:p>
          <a:p>
            <a:pPr marL="12700" marR="5080" algn="just">
              <a:lnSpc>
                <a:spcPct val="100000"/>
              </a:lnSpc>
            </a:pPr>
            <a:r>
              <a:rPr lang="en-US" b="1" spc="-5" dirty="0">
                <a:solidFill>
                  <a:srgbClr val="00AF50"/>
                </a:solidFill>
                <a:latin typeface="Arial"/>
                <a:cs typeface="Arial"/>
              </a:rPr>
              <a:t>x=[1,2,3,4]</a:t>
            </a:r>
          </a:p>
          <a:p>
            <a:pPr marL="12700" marR="5080" algn="just">
              <a:lnSpc>
                <a:spcPct val="100000"/>
              </a:lnSpc>
            </a:pPr>
            <a:r>
              <a:rPr lang="en-US" b="1" spc="-5" dirty="0">
                <a:solidFill>
                  <a:srgbClr val="00AF50"/>
                </a:solidFill>
                <a:latin typeface="Arial"/>
                <a:cs typeface="Arial"/>
              </a:rPr>
              <a:t>y=[5,6,7,8]</a:t>
            </a:r>
          </a:p>
          <a:p>
            <a:pPr marL="12700" marR="5080" algn="just">
              <a:lnSpc>
                <a:spcPct val="100000"/>
              </a:lnSpc>
            </a:pPr>
            <a:r>
              <a:rPr lang="en-US" b="1" spc="-5" dirty="0" err="1">
                <a:solidFill>
                  <a:srgbClr val="00AF50"/>
                </a:solidFill>
                <a:latin typeface="Arial"/>
                <a:cs typeface="Arial"/>
              </a:rPr>
              <a:t>p.xlabel</a:t>
            </a:r>
            <a:r>
              <a:rPr lang="en-US" b="1" spc="-5" dirty="0">
                <a:solidFill>
                  <a:srgbClr val="00AF50"/>
                </a:solidFill>
                <a:latin typeface="Arial"/>
                <a:cs typeface="Arial"/>
              </a:rPr>
              <a:t>(“x”)</a:t>
            </a:r>
          </a:p>
          <a:p>
            <a:pPr marL="12700" marR="5080" algn="just">
              <a:lnSpc>
                <a:spcPct val="100000"/>
              </a:lnSpc>
            </a:pPr>
            <a:r>
              <a:rPr lang="en-US" b="1" spc="-5" dirty="0" err="1">
                <a:solidFill>
                  <a:srgbClr val="00AF50"/>
                </a:solidFill>
                <a:latin typeface="Arial"/>
                <a:cs typeface="Arial"/>
              </a:rPr>
              <a:t>p.ylabel</a:t>
            </a:r>
            <a:r>
              <a:rPr lang="en-US" b="1" spc="-5" dirty="0">
                <a:solidFill>
                  <a:srgbClr val="00AF50"/>
                </a:solidFill>
                <a:latin typeface="Arial"/>
                <a:cs typeface="Arial"/>
              </a:rPr>
              <a:t>(“y”)</a:t>
            </a:r>
          </a:p>
          <a:p>
            <a:pPr marL="12700" marR="5080" algn="just">
              <a:lnSpc>
                <a:spcPct val="100000"/>
              </a:lnSpc>
            </a:pPr>
            <a:r>
              <a:rPr lang="en-US" b="1" spc="-5" dirty="0" err="1">
                <a:solidFill>
                  <a:srgbClr val="00AF50"/>
                </a:solidFill>
                <a:latin typeface="Arial"/>
                <a:cs typeface="Arial"/>
              </a:rPr>
              <a:t>p.bar</a:t>
            </a:r>
            <a:r>
              <a:rPr lang="en-US" b="1" spc="-5" dirty="0">
                <a:solidFill>
                  <a:srgbClr val="00AF50"/>
                </a:solidFill>
                <a:latin typeface="Arial"/>
                <a:cs typeface="Arial"/>
              </a:rPr>
              <a:t>(</a:t>
            </a:r>
            <a:r>
              <a:rPr lang="en-US" b="1" spc="-5" dirty="0" err="1">
                <a:solidFill>
                  <a:srgbClr val="00AF50"/>
                </a:solidFill>
                <a:latin typeface="Arial"/>
                <a:cs typeface="Arial"/>
              </a:rPr>
              <a:t>x,y,width</a:t>
            </a:r>
            <a:r>
              <a:rPr lang="en-US" b="1" spc="-5" dirty="0">
                <a:solidFill>
                  <a:srgbClr val="00AF50"/>
                </a:solidFill>
                <a:latin typeface="Arial"/>
                <a:cs typeface="Arial"/>
              </a:rPr>
              <a:t>=0.2,color=‘b’)</a:t>
            </a:r>
          </a:p>
          <a:p>
            <a:pPr marL="12700" marR="5080" algn="just">
              <a:lnSpc>
                <a:spcPct val="100000"/>
              </a:lnSpc>
            </a:pPr>
            <a:r>
              <a:rPr lang="en-US" b="1" spc="-5" dirty="0" err="1">
                <a:solidFill>
                  <a:srgbClr val="00AF50"/>
                </a:solidFill>
                <a:latin typeface="Arial"/>
                <a:cs typeface="Arial"/>
              </a:rPr>
              <a:t>p.title</a:t>
            </a:r>
            <a:r>
              <a:rPr lang="en-US" b="1" spc="-5" dirty="0">
                <a:solidFill>
                  <a:srgbClr val="00AF50"/>
                </a:solidFill>
                <a:latin typeface="Arial"/>
                <a:cs typeface="Arial"/>
              </a:rPr>
              <a:t>(“Bar chart”)</a:t>
            </a:r>
          </a:p>
          <a:p>
            <a:pPr marL="12700" marR="5080" algn="just">
              <a:lnSpc>
                <a:spcPct val="100000"/>
              </a:lnSpc>
            </a:pPr>
            <a:r>
              <a:rPr lang="en-US" b="1" spc="-5" dirty="0" err="1">
                <a:solidFill>
                  <a:srgbClr val="00AF50"/>
                </a:solidFill>
                <a:latin typeface="Arial"/>
                <a:cs typeface="Arial"/>
              </a:rPr>
              <a:t>p.show</a:t>
            </a:r>
            <a:r>
              <a:rPr lang="en-US" b="1" spc="-5" dirty="0">
                <a:solidFill>
                  <a:srgbClr val="00AF50"/>
                </a:solidFill>
                <a:latin typeface="Arial"/>
                <a:cs typeface="Arial"/>
              </a:rPr>
              <a:t>()</a:t>
            </a:r>
            <a:endParaRPr lang="en-US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31461807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63880" y="0"/>
            <a:ext cx="6981825" cy="646430"/>
          </a:xfrm>
          <a:custGeom>
            <a:avLst/>
            <a:gdLst/>
            <a:ahLst/>
            <a:cxnLst/>
            <a:rect l="l" t="t" r="r" b="b"/>
            <a:pathLst>
              <a:path w="6981825" h="646430">
                <a:moveTo>
                  <a:pt x="0" y="646176"/>
                </a:moveTo>
                <a:lnTo>
                  <a:pt x="6981444" y="646176"/>
                </a:lnTo>
                <a:lnTo>
                  <a:pt x="6981444" y="0"/>
                </a:lnTo>
                <a:lnTo>
                  <a:pt x="0" y="0"/>
                </a:lnTo>
                <a:lnTo>
                  <a:pt x="0" y="646176"/>
                </a:lnTo>
                <a:close/>
              </a:path>
            </a:pathLst>
          </a:custGeom>
          <a:solidFill>
            <a:srgbClr val="FAFFD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642924" y="20523"/>
            <a:ext cx="6757034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Data </a:t>
            </a:r>
            <a:r>
              <a:rPr spc="-5" dirty="0"/>
              <a:t>visualization using</a:t>
            </a:r>
            <a:r>
              <a:rPr spc="5" dirty="0"/>
              <a:t> </a:t>
            </a:r>
            <a:r>
              <a:rPr spc="-5" dirty="0"/>
              <a:t>Pyplot</a:t>
            </a:r>
          </a:p>
        </p:txBody>
      </p:sp>
      <p:sp>
        <p:nvSpPr>
          <p:cNvPr id="4" name="object 4"/>
          <p:cNvSpPr/>
          <p:nvPr/>
        </p:nvSpPr>
        <p:spPr>
          <a:xfrm>
            <a:off x="648462" y="549401"/>
            <a:ext cx="7560945" cy="0"/>
          </a:xfrm>
          <a:custGeom>
            <a:avLst/>
            <a:gdLst/>
            <a:ahLst/>
            <a:cxnLst/>
            <a:rect l="l" t="t" r="r" b="b"/>
            <a:pathLst>
              <a:path w="7560945">
                <a:moveTo>
                  <a:pt x="0" y="0"/>
                </a:moveTo>
                <a:lnTo>
                  <a:pt x="7560817" y="0"/>
                </a:lnTo>
              </a:path>
            </a:pathLst>
          </a:custGeom>
          <a:ln w="5029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635609" y="671829"/>
            <a:ext cx="8206105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5" dirty="0">
                <a:solidFill>
                  <a:srgbClr val="FF0000"/>
                </a:solidFill>
                <a:latin typeface="Arial"/>
                <a:cs typeface="Arial"/>
              </a:rPr>
              <a:t>Bar</a:t>
            </a:r>
            <a:r>
              <a:rPr sz="2400" b="1" spc="1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FF0000"/>
                </a:solidFill>
                <a:latin typeface="Arial"/>
                <a:cs typeface="Arial"/>
              </a:rPr>
              <a:t>Chart</a:t>
            </a:r>
            <a:endParaRPr sz="2400" dirty="0">
              <a:latin typeface="Arial"/>
              <a:cs typeface="Arial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635609" y="1447800"/>
            <a:ext cx="4572000" cy="3970318"/>
          </a:xfrm>
          <a:prstGeom prst="rect">
            <a:avLst/>
          </a:prstGeom>
        </p:spPr>
        <p:txBody>
          <a:bodyPr>
            <a:spAutoFit/>
          </a:bodyPr>
          <a:lstStyle/>
          <a:p>
            <a:pPr marL="12700" marR="5080" algn="just">
              <a:lnSpc>
                <a:spcPct val="100000"/>
              </a:lnSpc>
            </a:pPr>
            <a:r>
              <a:rPr lang="en-US" b="1" spc="-5" dirty="0">
                <a:solidFill>
                  <a:srgbClr val="FF0000"/>
                </a:solidFill>
                <a:latin typeface="Arial"/>
                <a:cs typeface="Arial"/>
              </a:rPr>
              <a:t>#Multiple bar chart </a:t>
            </a:r>
          </a:p>
          <a:p>
            <a:pPr marL="12700" marR="5080" algn="just">
              <a:lnSpc>
                <a:spcPct val="100000"/>
              </a:lnSpc>
            </a:pPr>
            <a:r>
              <a:rPr lang="en-US" b="1" spc="-5" dirty="0">
                <a:solidFill>
                  <a:srgbClr val="00AF50"/>
                </a:solidFill>
                <a:latin typeface="Arial"/>
                <a:cs typeface="Arial"/>
              </a:rPr>
              <a:t>import </a:t>
            </a:r>
            <a:r>
              <a:rPr lang="en-US" b="1" spc="-5" dirty="0" err="1">
                <a:solidFill>
                  <a:srgbClr val="00AF50"/>
                </a:solidFill>
                <a:latin typeface="Arial"/>
                <a:cs typeface="Arial"/>
              </a:rPr>
              <a:t>numpy</a:t>
            </a:r>
            <a:r>
              <a:rPr lang="en-US" b="1" spc="-5" dirty="0">
                <a:solidFill>
                  <a:srgbClr val="00AF50"/>
                </a:solidFill>
                <a:latin typeface="Arial"/>
                <a:cs typeface="Arial"/>
              </a:rPr>
              <a:t> as n</a:t>
            </a:r>
          </a:p>
          <a:p>
            <a:pPr marL="12700" marR="5080" algn="just">
              <a:lnSpc>
                <a:spcPct val="100000"/>
              </a:lnSpc>
            </a:pPr>
            <a:r>
              <a:rPr lang="en-US" b="1" spc="-5" dirty="0">
                <a:solidFill>
                  <a:srgbClr val="00AF50"/>
                </a:solidFill>
                <a:latin typeface="Arial"/>
                <a:cs typeface="Arial"/>
              </a:rPr>
              <a:t>import </a:t>
            </a:r>
            <a:r>
              <a:rPr lang="en-US" b="1" spc="-5" dirty="0" err="1">
                <a:solidFill>
                  <a:srgbClr val="00AF50"/>
                </a:solidFill>
                <a:latin typeface="Arial"/>
                <a:cs typeface="Arial"/>
              </a:rPr>
              <a:t>matplotlib</a:t>
            </a:r>
            <a:r>
              <a:rPr lang="en-US" b="1" spc="-5" dirty="0">
                <a:solidFill>
                  <a:srgbClr val="00AF50"/>
                </a:solidFill>
                <a:latin typeface="Arial"/>
                <a:cs typeface="Arial"/>
              </a:rPr>
              <a:t> .</a:t>
            </a:r>
            <a:r>
              <a:rPr lang="en-US" b="1" spc="-5" dirty="0" err="1">
                <a:solidFill>
                  <a:srgbClr val="00AF50"/>
                </a:solidFill>
                <a:latin typeface="Arial"/>
                <a:cs typeface="Arial"/>
              </a:rPr>
              <a:t>pyplot</a:t>
            </a:r>
            <a:r>
              <a:rPr lang="en-US" b="1" spc="-5" dirty="0">
                <a:solidFill>
                  <a:srgbClr val="00AF50"/>
                </a:solidFill>
                <a:latin typeface="Arial"/>
                <a:cs typeface="Arial"/>
              </a:rPr>
              <a:t> as p</a:t>
            </a:r>
          </a:p>
          <a:p>
            <a:pPr marL="12700" marR="5080" algn="just">
              <a:lnSpc>
                <a:spcPct val="100000"/>
              </a:lnSpc>
            </a:pPr>
            <a:r>
              <a:rPr lang="en-US" b="1" spc="-5" dirty="0">
                <a:solidFill>
                  <a:srgbClr val="00AF50"/>
                </a:solidFill>
                <a:latin typeface="Arial"/>
                <a:cs typeface="Arial"/>
              </a:rPr>
              <a:t>x=[1,2,3,4]</a:t>
            </a:r>
          </a:p>
          <a:p>
            <a:pPr marL="12700" marR="5080" algn="just">
              <a:lnSpc>
                <a:spcPct val="100000"/>
              </a:lnSpc>
            </a:pPr>
            <a:r>
              <a:rPr lang="en-US" b="1" spc="-5" dirty="0">
                <a:solidFill>
                  <a:srgbClr val="00AF50"/>
                </a:solidFill>
                <a:latin typeface="Arial"/>
                <a:cs typeface="Arial"/>
              </a:rPr>
              <a:t>y=[5,6,7,8]</a:t>
            </a:r>
          </a:p>
          <a:p>
            <a:pPr marL="12700" marR="5080" algn="just">
              <a:lnSpc>
                <a:spcPct val="100000"/>
              </a:lnSpc>
            </a:pPr>
            <a:r>
              <a:rPr lang="en-US" b="1" spc="-5" dirty="0">
                <a:solidFill>
                  <a:srgbClr val="00AF50"/>
                </a:solidFill>
                <a:latin typeface="Arial"/>
                <a:cs typeface="Arial"/>
              </a:rPr>
              <a:t>z=[4,3,8,3]</a:t>
            </a:r>
          </a:p>
          <a:p>
            <a:pPr marL="12700" marR="5080" algn="just">
              <a:lnSpc>
                <a:spcPct val="100000"/>
              </a:lnSpc>
            </a:pPr>
            <a:r>
              <a:rPr lang="en-US" b="1" spc="-5" dirty="0">
                <a:solidFill>
                  <a:srgbClr val="00AF50"/>
                </a:solidFill>
                <a:latin typeface="Arial"/>
                <a:cs typeface="Arial"/>
              </a:rPr>
              <a:t>r=</a:t>
            </a:r>
            <a:r>
              <a:rPr lang="en-US" b="1" spc="-5" dirty="0" err="1">
                <a:solidFill>
                  <a:srgbClr val="00AF50"/>
                </a:solidFill>
                <a:latin typeface="Arial"/>
                <a:cs typeface="Arial"/>
              </a:rPr>
              <a:t>n.arrange</a:t>
            </a:r>
            <a:r>
              <a:rPr lang="en-US" b="1" spc="-5" dirty="0">
                <a:solidFill>
                  <a:srgbClr val="00AF50"/>
                </a:solidFill>
                <a:latin typeface="Arial"/>
                <a:cs typeface="Arial"/>
              </a:rPr>
              <a:t>(</a:t>
            </a:r>
            <a:r>
              <a:rPr lang="en-US" b="1" spc="-5" dirty="0" err="1">
                <a:solidFill>
                  <a:srgbClr val="00AF50"/>
                </a:solidFill>
                <a:latin typeface="Arial"/>
                <a:cs typeface="Arial"/>
              </a:rPr>
              <a:t>len</a:t>
            </a:r>
            <a:r>
              <a:rPr lang="en-US" b="1" spc="-5" dirty="0">
                <a:solidFill>
                  <a:srgbClr val="00AF50"/>
                </a:solidFill>
                <a:latin typeface="Arial"/>
                <a:cs typeface="Arial"/>
              </a:rPr>
              <a:t>(x))</a:t>
            </a:r>
          </a:p>
          <a:p>
            <a:pPr marL="12700" marR="5080" algn="just">
              <a:lnSpc>
                <a:spcPct val="100000"/>
              </a:lnSpc>
            </a:pPr>
            <a:r>
              <a:rPr lang="en-US" b="1" spc="-5" dirty="0" err="1">
                <a:solidFill>
                  <a:srgbClr val="00AF50"/>
                </a:solidFill>
                <a:latin typeface="Arial"/>
                <a:cs typeface="Arial"/>
              </a:rPr>
              <a:t>p.xlabel</a:t>
            </a:r>
            <a:r>
              <a:rPr lang="en-US" b="1" spc="-5" dirty="0">
                <a:solidFill>
                  <a:srgbClr val="00AF50"/>
                </a:solidFill>
                <a:latin typeface="Arial"/>
                <a:cs typeface="Arial"/>
              </a:rPr>
              <a:t>(“x”)</a:t>
            </a:r>
          </a:p>
          <a:p>
            <a:pPr marL="12700" marR="5080" algn="just">
              <a:lnSpc>
                <a:spcPct val="100000"/>
              </a:lnSpc>
            </a:pPr>
            <a:r>
              <a:rPr lang="en-US" b="1" spc="-5" dirty="0" err="1">
                <a:solidFill>
                  <a:srgbClr val="00AF50"/>
                </a:solidFill>
                <a:latin typeface="Arial"/>
                <a:cs typeface="Arial"/>
              </a:rPr>
              <a:t>p.ylabel</a:t>
            </a:r>
            <a:r>
              <a:rPr lang="en-US" b="1" spc="-5" dirty="0">
                <a:solidFill>
                  <a:srgbClr val="00AF50"/>
                </a:solidFill>
                <a:latin typeface="Arial"/>
                <a:cs typeface="Arial"/>
              </a:rPr>
              <a:t>(“y”)</a:t>
            </a:r>
          </a:p>
          <a:p>
            <a:pPr marL="12700" marR="5080" algn="just">
              <a:lnSpc>
                <a:spcPct val="100000"/>
              </a:lnSpc>
            </a:pPr>
            <a:r>
              <a:rPr lang="en-US" b="1" spc="-5" dirty="0" err="1">
                <a:solidFill>
                  <a:srgbClr val="00AF50"/>
                </a:solidFill>
                <a:latin typeface="Arial"/>
                <a:cs typeface="Arial"/>
              </a:rPr>
              <a:t>p.bar</a:t>
            </a:r>
            <a:r>
              <a:rPr lang="en-US" b="1" spc="-5" dirty="0">
                <a:solidFill>
                  <a:srgbClr val="00AF50"/>
                </a:solidFill>
                <a:latin typeface="Arial"/>
                <a:cs typeface="Arial"/>
              </a:rPr>
              <a:t>(</a:t>
            </a:r>
            <a:r>
              <a:rPr lang="en-US" b="1" spc="-5" dirty="0" err="1">
                <a:solidFill>
                  <a:srgbClr val="00AF50"/>
                </a:solidFill>
                <a:latin typeface="Arial"/>
                <a:cs typeface="Arial"/>
              </a:rPr>
              <a:t>r,x,color</a:t>
            </a:r>
            <a:r>
              <a:rPr lang="en-US" b="1" spc="-5" dirty="0">
                <a:solidFill>
                  <a:srgbClr val="00AF50"/>
                </a:solidFill>
                <a:latin typeface="Arial"/>
                <a:cs typeface="Arial"/>
              </a:rPr>
              <a:t>=‘</a:t>
            </a:r>
            <a:r>
              <a:rPr lang="en-US" b="1" spc="-5" dirty="0" err="1">
                <a:solidFill>
                  <a:srgbClr val="00AF50"/>
                </a:solidFill>
                <a:latin typeface="Arial"/>
                <a:cs typeface="Arial"/>
              </a:rPr>
              <a:t>g’,width</a:t>
            </a:r>
            <a:r>
              <a:rPr lang="en-US" b="1" spc="-5" dirty="0">
                <a:solidFill>
                  <a:srgbClr val="00AF50"/>
                </a:solidFill>
                <a:latin typeface="Arial"/>
                <a:cs typeface="Arial"/>
              </a:rPr>
              <a:t>=0.2)</a:t>
            </a:r>
          </a:p>
          <a:p>
            <a:pPr marL="12700" marR="5080" algn="just">
              <a:lnSpc>
                <a:spcPct val="100000"/>
              </a:lnSpc>
            </a:pPr>
            <a:r>
              <a:rPr lang="en-US" b="1" spc="-5" dirty="0" err="1">
                <a:solidFill>
                  <a:srgbClr val="00AF50"/>
                </a:solidFill>
                <a:latin typeface="Arial"/>
                <a:cs typeface="Arial"/>
              </a:rPr>
              <a:t>p.bar</a:t>
            </a:r>
            <a:r>
              <a:rPr lang="en-US" b="1" spc="-5" dirty="0">
                <a:solidFill>
                  <a:srgbClr val="00AF50"/>
                </a:solidFill>
                <a:latin typeface="Arial"/>
                <a:cs typeface="Arial"/>
              </a:rPr>
              <a:t>(r+0.3,y, color=‘</a:t>
            </a:r>
            <a:r>
              <a:rPr lang="en-US" b="1" spc="-5" dirty="0" err="1">
                <a:solidFill>
                  <a:srgbClr val="00AF50"/>
                </a:solidFill>
                <a:latin typeface="Arial"/>
                <a:cs typeface="Arial"/>
              </a:rPr>
              <a:t>r’,width</a:t>
            </a:r>
            <a:r>
              <a:rPr lang="en-US" b="1" spc="-5" dirty="0">
                <a:solidFill>
                  <a:srgbClr val="00AF50"/>
                </a:solidFill>
                <a:latin typeface="Arial"/>
                <a:cs typeface="Arial"/>
              </a:rPr>
              <a:t>=0.2)</a:t>
            </a:r>
          </a:p>
          <a:p>
            <a:pPr marL="12700" marR="5080" algn="just"/>
            <a:r>
              <a:rPr lang="en-US" b="1" spc="-5" dirty="0" err="1">
                <a:solidFill>
                  <a:srgbClr val="00AF50"/>
                </a:solidFill>
                <a:latin typeface="Arial"/>
                <a:cs typeface="Arial"/>
              </a:rPr>
              <a:t>p.bar</a:t>
            </a:r>
            <a:r>
              <a:rPr lang="en-US" b="1" spc="-5" dirty="0">
                <a:solidFill>
                  <a:srgbClr val="00AF50"/>
                </a:solidFill>
                <a:latin typeface="Arial"/>
                <a:cs typeface="Arial"/>
              </a:rPr>
              <a:t>(r+0.7,z, color=‘</a:t>
            </a:r>
            <a:r>
              <a:rPr lang="en-US" b="1" spc="-5" dirty="0" err="1">
                <a:solidFill>
                  <a:srgbClr val="00AF50"/>
                </a:solidFill>
                <a:latin typeface="Arial"/>
                <a:cs typeface="Arial"/>
              </a:rPr>
              <a:t>b’,width</a:t>
            </a:r>
            <a:r>
              <a:rPr lang="en-US" b="1" spc="-5" dirty="0">
                <a:solidFill>
                  <a:srgbClr val="00AF50"/>
                </a:solidFill>
                <a:latin typeface="Arial"/>
                <a:cs typeface="Arial"/>
              </a:rPr>
              <a:t>=0.2)</a:t>
            </a:r>
          </a:p>
          <a:p>
            <a:pPr marL="12700" marR="5080" algn="just">
              <a:lnSpc>
                <a:spcPct val="100000"/>
              </a:lnSpc>
            </a:pPr>
            <a:r>
              <a:rPr lang="en-US" b="1" spc="-5" dirty="0" err="1">
                <a:solidFill>
                  <a:srgbClr val="00AF50"/>
                </a:solidFill>
                <a:latin typeface="Arial"/>
                <a:cs typeface="Arial"/>
              </a:rPr>
              <a:t>p.title</a:t>
            </a:r>
            <a:r>
              <a:rPr lang="en-US" b="1" spc="-5" dirty="0">
                <a:solidFill>
                  <a:srgbClr val="00AF50"/>
                </a:solidFill>
                <a:latin typeface="Arial"/>
                <a:cs typeface="Arial"/>
              </a:rPr>
              <a:t>(“Bar chart”)</a:t>
            </a:r>
          </a:p>
          <a:p>
            <a:pPr marL="12700" marR="5080" algn="just">
              <a:lnSpc>
                <a:spcPct val="100000"/>
              </a:lnSpc>
            </a:pPr>
            <a:r>
              <a:rPr lang="en-US" b="1" spc="-5" dirty="0" err="1">
                <a:solidFill>
                  <a:srgbClr val="00AF50"/>
                </a:solidFill>
                <a:latin typeface="Arial"/>
                <a:cs typeface="Arial"/>
              </a:rPr>
              <a:t>p.show</a:t>
            </a:r>
            <a:r>
              <a:rPr lang="en-US" b="1" spc="-5" dirty="0">
                <a:solidFill>
                  <a:srgbClr val="00AF50"/>
                </a:solidFill>
                <a:latin typeface="Arial"/>
                <a:cs typeface="Arial"/>
              </a:rPr>
              <a:t>()</a:t>
            </a:r>
            <a:endParaRPr lang="en-US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90084695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63880" y="0"/>
            <a:ext cx="6981825" cy="646430"/>
          </a:xfrm>
          <a:custGeom>
            <a:avLst/>
            <a:gdLst/>
            <a:ahLst/>
            <a:cxnLst/>
            <a:rect l="l" t="t" r="r" b="b"/>
            <a:pathLst>
              <a:path w="6981825" h="646430">
                <a:moveTo>
                  <a:pt x="0" y="646176"/>
                </a:moveTo>
                <a:lnTo>
                  <a:pt x="6981444" y="646176"/>
                </a:lnTo>
                <a:lnTo>
                  <a:pt x="6981444" y="0"/>
                </a:lnTo>
                <a:lnTo>
                  <a:pt x="0" y="0"/>
                </a:lnTo>
                <a:lnTo>
                  <a:pt x="0" y="646176"/>
                </a:lnTo>
                <a:close/>
              </a:path>
            </a:pathLst>
          </a:custGeom>
          <a:solidFill>
            <a:srgbClr val="FAFFD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642924" y="20523"/>
            <a:ext cx="6757034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Data </a:t>
            </a:r>
            <a:r>
              <a:rPr spc="-5" dirty="0"/>
              <a:t>visualization using</a:t>
            </a:r>
            <a:r>
              <a:rPr spc="5" dirty="0"/>
              <a:t> </a:t>
            </a:r>
            <a:r>
              <a:rPr spc="-5" dirty="0"/>
              <a:t>Pyplot</a:t>
            </a:r>
          </a:p>
        </p:txBody>
      </p:sp>
      <p:sp>
        <p:nvSpPr>
          <p:cNvPr id="4" name="object 4"/>
          <p:cNvSpPr/>
          <p:nvPr/>
        </p:nvSpPr>
        <p:spPr>
          <a:xfrm>
            <a:off x="648462" y="549401"/>
            <a:ext cx="7560945" cy="0"/>
          </a:xfrm>
          <a:custGeom>
            <a:avLst/>
            <a:gdLst/>
            <a:ahLst/>
            <a:cxnLst/>
            <a:rect l="l" t="t" r="r" b="b"/>
            <a:pathLst>
              <a:path w="7560945">
                <a:moveTo>
                  <a:pt x="0" y="0"/>
                </a:moveTo>
                <a:lnTo>
                  <a:pt x="7560817" y="0"/>
                </a:lnTo>
              </a:path>
            </a:pathLst>
          </a:custGeom>
          <a:ln w="5029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>
            <a:spLocks noGrp="1"/>
          </p:cNvSpPr>
          <p:nvPr>
            <p:ph type="body" idx="1"/>
          </p:nvPr>
        </p:nvSpPr>
        <p:spPr>
          <a:xfrm>
            <a:off x="635609" y="1037285"/>
            <a:ext cx="8208009" cy="261353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Pie</a:t>
            </a:r>
            <a:r>
              <a:rPr spc="-20" dirty="0"/>
              <a:t> </a:t>
            </a:r>
            <a:r>
              <a:rPr spc="-5" dirty="0"/>
              <a:t>Chart</a:t>
            </a: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2500" dirty="0">
              <a:latin typeface="Times New Roman"/>
              <a:cs typeface="Times New Roman"/>
            </a:endParaRPr>
          </a:p>
          <a:p>
            <a:pPr marL="12700" marR="5715" algn="just">
              <a:lnSpc>
                <a:spcPct val="100000"/>
              </a:lnSpc>
            </a:pPr>
            <a:r>
              <a:rPr spc="-5" dirty="0">
                <a:solidFill>
                  <a:srgbClr val="00AF50"/>
                </a:solidFill>
              </a:rPr>
              <a:t>A pie graph/pie chart </a:t>
            </a:r>
            <a:r>
              <a:rPr dirty="0">
                <a:solidFill>
                  <a:srgbClr val="00AF50"/>
                </a:solidFill>
              </a:rPr>
              <a:t>is </a:t>
            </a:r>
            <a:r>
              <a:rPr spc="-5" dirty="0">
                <a:solidFill>
                  <a:srgbClr val="00AF50"/>
                </a:solidFill>
              </a:rPr>
              <a:t>a specialized graph </a:t>
            </a:r>
            <a:r>
              <a:rPr spc="-5" dirty="0"/>
              <a:t>used </a:t>
            </a:r>
            <a:r>
              <a:rPr spc="-10" dirty="0"/>
              <a:t>in  </a:t>
            </a:r>
            <a:r>
              <a:rPr dirty="0"/>
              <a:t>statistics</a:t>
            </a:r>
            <a:r>
              <a:rPr dirty="0">
                <a:solidFill>
                  <a:srgbClr val="00AF50"/>
                </a:solidFill>
              </a:rPr>
              <a:t>. The </a:t>
            </a:r>
            <a:r>
              <a:rPr spc="-5" dirty="0">
                <a:solidFill>
                  <a:srgbClr val="00AF50"/>
                </a:solidFill>
              </a:rPr>
              <a:t>independent variable </a:t>
            </a:r>
            <a:r>
              <a:rPr dirty="0">
                <a:solidFill>
                  <a:srgbClr val="00AF50"/>
                </a:solidFill>
              </a:rPr>
              <a:t>is </a:t>
            </a:r>
            <a:r>
              <a:rPr spc="-5" dirty="0">
                <a:solidFill>
                  <a:srgbClr val="00AF50"/>
                </a:solidFill>
              </a:rPr>
              <a:t>plotted around a  </a:t>
            </a:r>
            <a:r>
              <a:rPr dirty="0">
                <a:solidFill>
                  <a:srgbClr val="00AF50"/>
                </a:solidFill>
              </a:rPr>
              <a:t>circle.</a:t>
            </a:r>
          </a:p>
          <a:p>
            <a:pPr marL="12700" algn="just">
              <a:lnSpc>
                <a:spcPct val="100000"/>
              </a:lnSpc>
            </a:pPr>
            <a:r>
              <a:rPr spc="-5" dirty="0">
                <a:solidFill>
                  <a:srgbClr val="00AF50"/>
                </a:solidFill>
              </a:rPr>
              <a:t>Pie Charts</a:t>
            </a:r>
            <a:r>
              <a:rPr lang="en-US" spc="-5" dirty="0">
                <a:solidFill>
                  <a:srgbClr val="00AF50"/>
                </a:solidFill>
              </a:rPr>
              <a:t>- circle is divided into different sectors, each sector represent proportion to whole. </a:t>
            </a:r>
            <a:endParaRPr dirty="0">
              <a:solidFill>
                <a:srgbClr val="00AF50"/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63880" y="0"/>
            <a:ext cx="6981825" cy="646430"/>
          </a:xfrm>
          <a:custGeom>
            <a:avLst/>
            <a:gdLst/>
            <a:ahLst/>
            <a:cxnLst/>
            <a:rect l="l" t="t" r="r" b="b"/>
            <a:pathLst>
              <a:path w="6981825" h="646430">
                <a:moveTo>
                  <a:pt x="0" y="646176"/>
                </a:moveTo>
                <a:lnTo>
                  <a:pt x="6981444" y="646176"/>
                </a:lnTo>
                <a:lnTo>
                  <a:pt x="6981444" y="0"/>
                </a:lnTo>
                <a:lnTo>
                  <a:pt x="0" y="0"/>
                </a:lnTo>
                <a:lnTo>
                  <a:pt x="0" y="646176"/>
                </a:lnTo>
                <a:close/>
              </a:path>
            </a:pathLst>
          </a:custGeom>
          <a:solidFill>
            <a:srgbClr val="FAFFD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642924" y="20523"/>
            <a:ext cx="6757034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Data </a:t>
            </a:r>
            <a:r>
              <a:rPr spc="-5" dirty="0"/>
              <a:t>visualization using</a:t>
            </a:r>
            <a:r>
              <a:rPr spc="5" dirty="0"/>
              <a:t> </a:t>
            </a:r>
            <a:r>
              <a:rPr spc="-5" dirty="0"/>
              <a:t>Pyplot</a:t>
            </a:r>
          </a:p>
        </p:txBody>
      </p:sp>
      <p:sp>
        <p:nvSpPr>
          <p:cNvPr id="4" name="object 4"/>
          <p:cNvSpPr/>
          <p:nvPr/>
        </p:nvSpPr>
        <p:spPr>
          <a:xfrm>
            <a:off x="648462" y="549401"/>
            <a:ext cx="7560945" cy="0"/>
          </a:xfrm>
          <a:custGeom>
            <a:avLst/>
            <a:gdLst/>
            <a:ahLst/>
            <a:cxnLst/>
            <a:rect l="l" t="t" r="r" b="b"/>
            <a:pathLst>
              <a:path w="7560945">
                <a:moveTo>
                  <a:pt x="0" y="0"/>
                </a:moveTo>
                <a:lnTo>
                  <a:pt x="7560817" y="0"/>
                </a:lnTo>
              </a:path>
            </a:pathLst>
          </a:custGeom>
          <a:ln w="5029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635609" y="671829"/>
            <a:ext cx="6675120" cy="204414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5" dirty="0">
                <a:solidFill>
                  <a:srgbClr val="FF0000"/>
                </a:solidFill>
                <a:latin typeface="Arial"/>
                <a:cs typeface="Arial"/>
              </a:rPr>
              <a:t>Pie</a:t>
            </a:r>
            <a:r>
              <a:rPr sz="2400" b="1" spc="-8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FF0000"/>
                </a:solidFill>
                <a:latin typeface="Arial"/>
                <a:cs typeface="Arial"/>
              </a:rPr>
              <a:t>Chart</a:t>
            </a:r>
            <a:endParaRPr sz="24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sz="1800" b="1" spc="-5" dirty="0">
                <a:solidFill>
                  <a:srgbClr val="FF0000"/>
                </a:solidFill>
                <a:latin typeface="Arial"/>
                <a:cs typeface="Arial"/>
              </a:rPr>
              <a:t>e.g.program</a:t>
            </a:r>
            <a:endParaRPr sz="1800" dirty="0">
              <a:latin typeface="Arial"/>
              <a:cs typeface="Arial"/>
            </a:endParaRPr>
          </a:p>
          <a:p>
            <a:pPr marL="12700" marR="3375660">
              <a:lnSpc>
                <a:spcPct val="100000"/>
              </a:lnSpc>
              <a:spcBef>
                <a:spcPts val="5"/>
              </a:spcBef>
            </a:pPr>
            <a:r>
              <a:rPr sz="1800" b="1" dirty="0">
                <a:solidFill>
                  <a:srgbClr val="00AF50"/>
                </a:solidFill>
                <a:latin typeface="Arial"/>
                <a:cs typeface="Arial"/>
              </a:rPr>
              <a:t>import </a:t>
            </a:r>
            <a:r>
              <a:rPr sz="1800" b="1" spc="-5" dirty="0">
                <a:solidFill>
                  <a:srgbClr val="00AF50"/>
                </a:solidFill>
                <a:latin typeface="Arial"/>
                <a:cs typeface="Arial"/>
              </a:rPr>
              <a:t>matplotlib.pyplot as </a:t>
            </a:r>
            <a:r>
              <a:rPr sz="1800" b="1" dirty="0">
                <a:solidFill>
                  <a:srgbClr val="00AF50"/>
                </a:solidFill>
                <a:latin typeface="Arial"/>
                <a:cs typeface="Arial"/>
              </a:rPr>
              <a:t>p</a:t>
            </a:r>
            <a:endParaRPr lang="en-US" sz="1800" b="1" dirty="0">
              <a:solidFill>
                <a:srgbClr val="00AF50"/>
              </a:solidFill>
              <a:latin typeface="Arial"/>
              <a:cs typeface="Arial"/>
            </a:endParaRPr>
          </a:p>
          <a:p>
            <a:pPr marL="12700" marR="3375660">
              <a:lnSpc>
                <a:spcPct val="100000"/>
              </a:lnSpc>
              <a:spcBef>
                <a:spcPts val="5"/>
              </a:spcBef>
            </a:pPr>
            <a:r>
              <a:rPr lang="en-US" b="1" dirty="0">
                <a:solidFill>
                  <a:srgbClr val="00AF50"/>
                </a:solidFill>
                <a:latin typeface="Arial"/>
                <a:cs typeface="Arial"/>
              </a:rPr>
              <a:t>A=[100,200,70,20,40]</a:t>
            </a:r>
          </a:p>
          <a:p>
            <a:pPr marL="12700" marR="3375660">
              <a:lnSpc>
                <a:spcPct val="100000"/>
              </a:lnSpc>
              <a:spcBef>
                <a:spcPts val="5"/>
              </a:spcBef>
            </a:pPr>
            <a:r>
              <a:rPr lang="en-US" sz="1800" b="1" dirty="0">
                <a:solidFill>
                  <a:srgbClr val="00AF50"/>
                </a:solidFill>
                <a:latin typeface="Arial"/>
                <a:cs typeface="Arial"/>
              </a:rPr>
              <a:t>B=[‘</a:t>
            </a:r>
            <a:r>
              <a:rPr lang="en-US" sz="1800" b="1" dirty="0" err="1">
                <a:solidFill>
                  <a:srgbClr val="00AF50"/>
                </a:solidFill>
                <a:latin typeface="Arial"/>
                <a:cs typeface="Arial"/>
              </a:rPr>
              <a:t>c’,’d’,’a’,’e’,’f</a:t>
            </a:r>
            <a:r>
              <a:rPr lang="en-US" sz="1800" b="1" dirty="0">
                <a:solidFill>
                  <a:srgbClr val="00AF50"/>
                </a:solidFill>
                <a:latin typeface="Arial"/>
                <a:cs typeface="Arial"/>
              </a:rPr>
              <a:t>’]</a:t>
            </a:r>
          </a:p>
          <a:p>
            <a:pPr marL="12700" marR="3375660">
              <a:lnSpc>
                <a:spcPct val="100000"/>
              </a:lnSpc>
              <a:spcBef>
                <a:spcPts val="5"/>
              </a:spcBef>
            </a:pPr>
            <a:r>
              <a:rPr lang="en-US" b="1" dirty="0" err="1">
                <a:solidFill>
                  <a:srgbClr val="00AF50"/>
                </a:solidFill>
                <a:latin typeface="Arial"/>
                <a:cs typeface="Arial"/>
              </a:rPr>
              <a:t>p.pie</a:t>
            </a:r>
            <a:r>
              <a:rPr lang="en-US" b="1" dirty="0">
                <a:solidFill>
                  <a:srgbClr val="00AF50"/>
                </a:solidFill>
                <a:latin typeface="Arial"/>
                <a:cs typeface="Arial"/>
              </a:rPr>
              <a:t>(</a:t>
            </a:r>
            <a:r>
              <a:rPr lang="en-US" b="1" dirty="0" err="1">
                <a:solidFill>
                  <a:srgbClr val="00AF50"/>
                </a:solidFill>
                <a:latin typeface="Arial"/>
                <a:cs typeface="Arial"/>
              </a:rPr>
              <a:t>A,labels</a:t>
            </a:r>
            <a:r>
              <a:rPr lang="en-US" b="1" dirty="0">
                <a:solidFill>
                  <a:srgbClr val="00AF50"/>
                </a:solidFill>
                <a:latin typeface="Arial"/>
                <a:cs typeface="Arial"/>
              </a:rPr>
              <a:t>=B)</a:t>
            </a:r>
            <a:endParaRPr lang="en-US" sz="1800" b="1" dirty="0">
              <a:solidFill>
                <a:srgbClr val="00AF50"/>
              </a:solidFill>
              <a:latin typeface="Arial"/>
              <a:cs typeface="Arial"/>
            </a:endParaRPr>
          </a:p>
          <a:p>
            <a:pPr marL="12700" marR="3375660">
              <a:lnSpc>
                <a:spcPct val="100000"/>
              </a:lnSpc>
              <a:spcBef>
                <a:spcPts val="5"/>
              </a:spcBef>
            </a:pPr>
            <a:r>
              <a:rPr sz="1800" b="1" dirty="0" err="1">
                <a:solidFill>
                  <a:srgbClr val="00AF50"/>
                </a:solidFill>
                <a:latin typeface="Arial"/>
                <a:cs typeface="Arial"/>
              </a:rPr>
              <a:t>plt.show</a:t>
            </a:r>
            <a:r>
              <a:rPr sz="1800" b="1" dirty="0">
                <a:solidFill>
                  <a:srgbClr val="00AF50"/>
                </a:solidFill>
                <a:latin typeface="Arial"/>
                <a:cs typeface="Arial"/>
              </a:rPr>
              <a:t>()</a:t>
            </a:r>
            <a:endParaRPr sz="1800" dirty="0">
              <a:latin typeface="Arial"/>
              <a:cs typeface="Arial"/>
            </a:endParaRPr>
          </a:p>
        </p:txBody>
      </p:sp>
      <p:sp>
        <p:nvSpPr>
          <p:cNvPr id="15" name="object 12"/>
          <p:cNvSpPr txBox="1"/>
          <p:nvPr/>
        </p:nvSpPr>
        <p:spPr>
          <a:xfrm>
            <a:off x="648462" y="3200400"/>
            <a:ext cx="8067802" cy="204414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5" dirty="0">
                <a:solidFill>
                  <a:srgbClr val="FF0000"/>
                </a:solidFill>
                <a:latin typeface="Arial"/>
                <a:cs typeface="Arial"/>
              </a:rPr>
              <a:t>Pie</a:t>
            </a:r>
            <a:r>
              <a:rPr sz="2400" b="1" spc="-8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FF0000"/>
                </a:solidFill>
                <a:latin typeface="Arial"/>
                <a:cs typeface="Arial"/>
              </a:rPr>
              <a:t>Chart</a:t>
            </a:r>
            <a:endParaRPr sz="24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sz="1800" b="1" spc="-5" dirty="0" err="1">
                <a:solidFill>
                  <a:srgbClr val="FF0000"/>
                </a:solidFill>
                <a:latin typeface="Arial"/>
                <a:cs typeface="Arial"/>
              </a:rPr>
              <a:t>e.g.program</a:t>
            </a:r>
            <a:r>
              <a:rPr lang="en-US" sz="1800" b="1" spc="-5" dirty="0">
                <a:solidFill>
                  <a:srgbClr val="FF0000"/>
                </a:solidFill>
                <a:latin typeface="Arial"/>
                <a:cs typeface="Arial"/>
              </a:rPr>
              <a:t> using </a:t>
            </a:r>
            <a:r>
              <a:rPr lang="en-US" sz="1800" b="1" spc="-5" dirty="0" err="1">
                <a:solidFill>
                  <a:srgbClr val="FF0000"/>
                </a:solidFill>
                <a:latin typeface="Arial"/>
                <a:cs typeface="Arial"/>
              </a:rPr>
              <a:t>autopct</a:t>
            </a:r>
            <a:endParaRPr sz="1800" dirty="0">
              <a:latin typeface="Arial"/>
              <a:cs typeface="Arial"/>
            </a:endParaRPr>
          </a:p>
          <a:p>
            <a:pPr marL="12700" marR="3375660">
              <a:lnSpc>
                <a:spcPct val="100000"/>
              </a:lnSpc>
              <a:spcBef>
                <a:spcPts val="5"/>
              </a:spcBef>
            </a:pPr>
            <a:r>
              <a:rPr sz="1800" b="1" dirty="0">
                <a:solidFill>
                  <a:srgbClr val="00AF50"/>
                </a:solidFill>
                <a:latin typeface="Arial"/>
                <a:cs typeface="Arial"/>
              </a:rPr>
              <a:t>import </a:t>
            </a:r>
            <a:r>
              <a:rPr sz="1800" b="1" spc="-5" dirty="0">
                <a:solidFill>
                  <a:srgbClr val="00AF50"/>
                </a:solidFill>
                <a:latin typeface="Arial"/>
                <a:cs typeface="Arial"/>
              </a:rPr>
              <a:t>matplotlib.pyplot as </a:t>
            </a:r>
            <a:r>
              <a:rPr sz="1800" b="1" dirty="0">
                <a:solidFill>
                  <a:srgbClr val="00AF50"/>
                </a:solidFill>
                <a:latin typeface="Arial"/>
                <a:cs typeface="Arial"/>
              </a:rPr>
              <a:t>p</a:t>
            </a:r>
            <a:endParaRPr lang="en-US" sz="1800" b="1" dirty="0">
              <a:solidFill>
                <a:srgbClr val="00AF50"/>
              </a:solidFill>
              <a:latin typeface="Arial"/>
              <a:cs typeface="Arial"/>
            </a:endParaRPr>
          </a:p>
          <a:p>
            <a:pPr marL="12700" marR="3375660">
              <a:lnSpc>
                <a:spcPct val="100000"/>
              </a:lnSpc>
              <a:spcBef>
                <a:spcPts val="5"/>
              </a:spcBef>
            </a:pPr>
            <a:r>
              <a:rPr lang="en-US" b="1" dirty="0">
                <a:solidFill>
                  <a:srgbClr val="00AF50"/>
                </a:solidFill>
                <a:latin typeface="Arial"/>
                <a:cs typeface="Arial"/>
              </a:rPr>
              <a:t>A=[100,200,70,20,40]</a:t>
            </a:r>
          </a:p>
          <a:p>
            <a:pPr marL="12700" marR="3375660">
              <a:lnSpc>
                <a:spcPct val="100000"/>
              </a:lnSpc>
              <a:spcBef>
                <a:spcPts val="5"/>
              </a:spcBef>
            </a:pPr>
            <a:r>
              <a:rPr lang="en-US" sz="1800" b="1" dirty="0">
                <a:solidFill>
                  <a:srgbClr val="00AF50"/>
                </a:solidFill>
                <a:latin typeface="Arial"/>
                <a:cs typeface="Arial"/>
              </a:rPr>
              <a:t>B=[‘</a:t>
            </a:r>
            <a:r>
              <a:rPr lang="en-US" sz="1800" b="1" dirty="0" err="1">
                <a:solidFill>
                  <a:srgbClr val="00AF50"/>
                </a:solidFill>
                <a:latin typeface="Arial"/>
                <a:cs typeface="Arial"/>
              </a:rPr>
              <a:t>c’,’d’,’a’,’e’,’f</a:t>
            </a:r>
            <a:r>
              <a:rPr lang="en-US" sz="1800" b="1" dirty="0">
                <a:solidFill>
                  <a:srgbClr val="00AF50"/>
                </a:solidFill>
                <a:latin typeface="Arial"/>
                <a:cs typeface="Arial"/>
              </a:rPr>
              <a:t>’]</a:t>
            </a:r>
          </a:p>
          <a:p>
            <a:pPr marL="12700" marR="3375660">
              <a:lnSpc>
                <a:spcPct val="100000"/>
              </a:lnSpc>
              <a:spcBef>
                <a:spcPts val="5"/>
              </a:spcBef>
            </a:pPr>
            <a:r>
              <a:rPr lang="en-US" b="1" dirty="0" err="1">
                <a:solidFill>
                  <a:srgbClr val="00AF50"/>
                </a:solidFill>
                <a:latin typeface="Arial"/>
                <a:cs typeface="Arial"/>
              </a:rPr>
              <a:t>p.pie</a:t>
            </a:r>
            <a:r>
              <a:rPr lang="en-US" b="1" dirty="0">
                <a:solidFill>
                  <a:srgbClr val="00AF50"/>
                </a:solidFill>
                <a:latin typeface="Arial"/>
                <a:cs typeface="Arial"/>
              </a:rPr>
              <a:t>(</a:t>
            </a:r>
            <a:r>
              <a:rPr lang="en-US" b="1" dirty="0" err="1">
                <a:solidFill>
                  <a:srgbClr val="00AF50"/>
                </a:solidFill>
                <a:latin typeface="Arial"/>
                <a:cs typeface="Arial"/>
              </a:rPr>
              <a:t>A,labels</a:t>
            </a:r>
            <a:r>
              <a:rPr lang="en-US" b="1" dirty="0">
                <a:solidFill>
                  <a:srgbClr val="00AF50"/>
                </a:solidFill>
                <a:latin typeface="Arial"/>
                <a:cs typeface="Arial"/>
              </a:rPr>
              <a:t>=</a:t>
            </a:r>
            <a:r>
              <a:rPr lang="en-US" b="1" dirty="0" err="1">
                <a:solidFill>
                  <a:srgbClr val="00AF50"/>
                </a:solidFill>
                <a:latin typeface="Arial"/>
                <a:cs typeface="Arial"/>
              </a:rPr>
              <a:t>B,autopct</a:t>
            </a:r>
            <a:r>
              <a:rPr lang="en-US" b="1" dirty="0">
                <a:solidFill>
                  <a:srgbClr val="00AF50"/>
                </a:solidFill>
                <a:latin typeface="Arial"/>
                <a:cs typeface="Arial"/>
              </a:rPr>
              <a:t>=“%3d%%”)</a:t>
            </a:r>
            <a:endParaRPr lang="en-US" sz="1800" b="1" dirty="0">
              <a:solidFill>
                <a:srgbClr val="00AF50"/>
              </a:solidFill>
              <a:latin typeface="Arial"/>
              <a:cs typeface="Arial"/>
            </a:endParaRPr>
          </a:p>
          <a:p>
            <a:pPr marL="12700" marR="3375660">
              <a:lnSpc>
                <a:spcPct val="100000"/>
              </a:lnSpc>
              <a:spcBef>
                <a:spcPts val="5"/>
              </a:spcBef>
            </a:pPr>
            <a:r>
              <a:rPr sz="1800" b="1" dirty="0" err="1">
                <a:solidFill>
                  <a:srgbClr val="00AF50"/>
                </a:solidFill>
                <a:latin typeface="Arial"/>
                <a:cs typeface="Arial"/>
              </a:rPr>
              <a:t>plt.show</a:t>
            </a:r>
            <a:r>
              <a:rPr sz="1800" b="1" dirty="0">
                <a:solidFill>
                  <a:srgbClr val="00AF50"/>
                </a:solidFill>
                <a:latin typeface="Arial"/>
                <a:cs typeface="Arial"/>
              </a:rPr>
              <a:t>()</a:t>
            </a:r>
            <a:endParaRPr sz="18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autopct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1" y="1037285"/>
            <a:ext cx="8538818" cy="2215991"/>
          </a:xfrm>
        </p:spPr>
        <p:txBody>
          <a:bodyPr/>
          <a:lstStyle/>
          <a:p>
            <a:r>
              <a:rPr lang="en-US" dirty="0"/>
              <a:t>“%4d”	width 4, type d(integer)</a:t>
            </a:r>
          </a:p>
          <a:p>
            <a:r>
              <a:rPr lang="en-US" dirty="0"/>
              <a:t>“%04d”	flag 0,width 4, type d(integer)</a:t>
            </a:r>
          </a:p>
          <a:p>
            <a:r>
              <a:rPr lang="en-US" dirty="0"/>
              <a:t>“%05d%%”	width 5,type d and percentage sign</a:t>
            </a:r>
          </a:p>
          <a:p>
            <a:r>
              <a:rPr lang="en-US" dirty="0"/>
              <a:t>“%5.2f”	width 5 , precision 2 ,type d</a:t>
            </a:r>
          </a:p>
          <a:p>
            <a:r>
              <a:rPr lang="en-US" dirty="0"/>
              <a:t>“%5.2f%%”  </a:t>
            </a:r>
            <a:r>
              <a:rPr lang="en-US" sz="2000" dirty="0"/>
              <a:t>width 5 , precision 2 ,type f and percentage sign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64539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63880" y="0"/>
            <a:ext cx="6981825" cy="646430"/>
          </a:xfrm>
          <a:custGeom>
            <a:avLst/>
            <a:gdLst/>
            <a:ahLst/>
            <a:cxnLst/>
            <a:rect l="l" t="t" r="r" b="b"/>
            <a:pathLst>
              <a:path w="6981825" h="646430">
                <a:moveTo>
                  <a:pt x="0" y="646176"/>
                </a:moveTo>
                <a:lnTo>
                  <a:pt x="6981444" y="646176"/>
                </a:lnTo>
                <a:lnTo>
                  <a:pt x="6981444" y="0"/>
                </a:lnTo>
                <a:lnTo>
                  <a:pt x="0" y="0"/>
                </a:lnTo>
                <a:lnTo>
                  <a:pt x="0" y="646176"/>
                </a:lnTo>
                <a:close/>
              </a:path>
            </a:pathLst>
          </a:custGeom>
          <a:solidFill>
            <a:srgbClr val="FAFFD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642924" y="20523"/>
            <a:ext cx="6757034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Data </a:t>
            </a:r>
            <a:r>
              <a:rPr spc="-5" dirty="0"/>
              <a:t>visualization using</a:t>
            </a:r>
            <a:r>
              <a:rPr spc="5" dirty="0"/>
              <a:t> </a:t>
            </a:r>
            <a:r>
              <a:rPr spc="-5" dirty="0"/>
              <a:t>Pyplot</a:t>
            </a:r>
          </a:p>
        </p:txBody>
      </p:sp>
      <p:sp>
        <p:nvSpPr>
          <p:cNvPr id="4" name="object 4"/>
          <p:cNvSpPr/>
          <p:nvPr/>
        </p:nvSpPr>
        <p:spPr>
          <a:xfrm>
            <a:off x="648462" y="549401"/>
            <a:ext cx="7560945" cy="0"/>
          </a:xfrm>
          <a:custGeom>
            <a:avLst/>
            <a:gdLst/>
            <a:ahLst/>
            <a:cxnLst/>
            <a:rect l="l" t="t" r="r" b="b"/>
            <a:pathLst>
              <a:path w="7560945">
                <a:moveTo>
                  <a:pt x="0" y="0"/>
                </a:moveTo>
                <a:lnTo>
                  <a:pt x="7560817" y="0"/>
                </a:lnTo>
              </a:path>
            </a:pathLst>
          </a:custGeom>
          <a:ln w="5029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635609" y="1676400"/>
            <a:ext cx="8208645" cy="350160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5600" marR="6350" indent="-342900" algn="just">
              <a:lnSpc>
                <a:spcPct val="100000"/>
              </a:lnSpc>
              <a:spcBef>
                <a:spcPts val="105"/>
              </a:spcBef>
              <a:buFont typeface="Arial" panose="020B0604020202020204" pitchFamily="34" charset="0"/>
              <a:buChar char="•"/>
            </a:pPr>
            <a:r>
              <a:rPr lang="en-US" sz="2000" b="1" spc="-5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Data is </a:t>
            </a:r>
            <a:r>
              <a:rPr lang="en-US" sz="2000" b="1" u="sng" spc="-5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so immense </a:t>
            </a:r>
            <a:r>
              <a:rPr lang="en-US" sz="2000" b="1" spc="-5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these days so we don’t know want to </a:t>
            </a:r>
            <a:r>
              <a:rPr lang="en-US" sz="2000" b="1" u="sng" spc="-5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waste time</a:t>
            </a:r>
            <a:r>
              <a:rPr lang="en-US" sz="2000" b="1" spc="-5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 over unnecessary data.</a:t>
            </a:r>
          </a:p>
          <a:p>
            <a:pPr marL="355600" marR="6350" indent="-342900" algn="just">
              <a:lnSpc>
                <a:spcPct val="100000"/>
              </a:lnSpc>
              <a:spcBef>
                <a:spcPts val="105"/>
              </a:spcBef>
              <a:buFont typeface="Arial" panose="020B0604020202020204" pitchFamily="34" charset="0"/>
              <a:buChar char="•"/>
            </a:pPr>
            <a:endParaRPr lang="en-US" sz="2000" b="1" spc="-5" dirty="0">
              <a:solidFill>
                <a:schemeClr val="accent1">
                  <a:lumMod val="75000"/>
                </a:schemeClr>
              </a:solidFill>
              <a:latin typeface="Arial"/>
              <a:cs typeface="Arial"/>
            </a:endParaRPr>
          </a:p>
          <a:p>
            <a:pPr marL="355600" marR="6350" indent="-342900" algn="just">
              <a:lnSpc>
                <a:spcPct val="100000"/>
              </a:lnSpc>
              <a:spcBef>
                <a:spcPts val="105"/>
              </a:spcBef>
              <a:buFont typeface="Arial" panose="020B0604020202020204" pitchFamily="34" charset="0"/>
              <a:buChar char="•"/>
            </a:pPr>
            <a:r>
              <a:rPr lang="en-US" sz="2000" b="1" u="sng" spc="-5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Data</a:t>
            </a:r>
            <a:r>
              <a:rPr lang="en-US" sz="2000" b="1" spc="-5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 can be </a:t>
            </a:r>
            <a:r>
              <a:rPr lang="en-US" sz="2000" b="1" u="sng" spc="-5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presented</a:t>
            </a:r>
            <a:r>
              <a:rPr lang="en-US" sz="2000" b="1" spc="-5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 in compact and easy way.</a:t>
            </a:r>
          </a:p>
          <a:p>
            <a:pPr marL="355600" marR="6350" indent="-342900" algn="just">
              <a:lnSpc>
                <a:spcPct val="100000"/>
              </a:lnSpc>
              <a:spcBef>
                <a:spcPts val="105"/>
              </a:spcBef>
              <a:buFont typeface="Arial" panose="020B0604020202020204" pitchFamily="34" charset="0"/>
              <a:buChar char="•"/>
            </a:pPr>
            <a:endParaRPr lang="en-US" sz="2000" b="1" spc="-5" dirty="0">
              <a:solidFill>
                <a:schemeClr val="accent1">
                  <a:lumMod val="75000"/>
                </a:schemeClr>
              </a:solidFill>
              <a:latin typeface="Arial"/>
              <a:cs typeface="Arial"/>
            </a:endParaRPr>
          </a:p>
          <a:p>
            <a:pPr marL="355600" marR="6350" indent="-342900" algn="just">
              <a:lnSpc>
                <a:spcPct val="100000"/>
              </a:lnSpc>
              <a:spcBef>
                <a:spcPts val="105"/>
              </a:spcBef>
              <a:buFont typeface="Arial" panose="020B0604020202020204" pitchFamily="34" charset="0"/>
              <a:buChar char="•"/>
            </a:pPr>
            <a:r>
              <a:rPr lang="en-US" sz="2000" b="1" u="sng" spc="-5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Graphical representation </a:t>
            </a:r>
            <a:r>
              <a:rPr lang="en-US" sz="2000" b="1" spc="-5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of information and data using visual elements like </a:t>
            </a:r>
            <a:r>
              <a:rPr lang="en-US" sz="2000" b="1" u="sng" spc="-5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charts, graphs and maps </a:t>
            </a:r>
            <a:r>
              <a:rPr lang="en-US" sz="2000" b="1" spc="-5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etc.</a:t>
            </a:r>
          </a:p>
          <a:p>
            <a:pPr marL="355600" marR="6350" indent="-342900" algn="just">
              <a:lnSpc>
                <a:spcPct val="100000"/>
              </a:lnSpc>
              <a:spcBef>
                <a:spcPts val="105"/>
              </a:spcBef>
              <a:buFont typeface="Arial" panose="020B0604020202020204" pitchFamily="34" charset="0"/>
              <a:buChar char="•"/>
            </a:pPr>
            <a:endParaRPr lang="en-US" sz="2000" b="1" spc="-5" dirty="0">
              <a:solidFill>
                <a:schemeClr val="accent1">
                  <a:lumMod val="75000"/>
                </a:schemeClr>
              </a:solidFill>
              <a:latin typeface="Arial"/>
              <a:cs typeface="Arial"/>
            </a:endParaRPr>
          </a:p>
          <a:p>
            <a:pPr marL="355600" marR="6350" indent="-342900" algn="just">
              <a:lnSpc>
                <a:spcPct val="100000"/>
              </a:lnSpc>
              <a:spcBef>
                <a:spcPts val="105"/>
              </a:spcBef>
              <a:buFont typeface="Arial" panose="020B0604020202020204" pitchFamily="34" charset="0"/>
              <a:buChar char="•"/>
            </a:pPr>
            <a:r>
              <a:rPr lang="en-US" sz="2000" b="1" spc="-5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Help decision makers to drive business decisions.</a:t>
            </a:r>
          </a:p>
          <a:p>
            <a:pPr marL="355600" marR="6350" indent="-342900" algn="just">
              <a:lnSpc>
                <a:spcPct val="100000"/>
              </a:lnSpc>
              <a:spcBef>
                <a:spcPts val="105"/>
              </a:spcBef>
              <a:buFont typeface="Arial" panose="020B0604020202020204" pitchFamily="34" charset="0"/>
              <a:buChar char="•"/>
            </a:pPr>
            <a:endParaRPr lang="en-US" sz="2000" b="1" spc="-5" dirty="0">
              <a:solidFill>
                <a:schemeClr val="accent1">
                  <a:lumMod val="75000"/>
                </a:schemeClr>
              </a:solidFill>
              <a:latin typeface="Arial"/>
              <a:cs typeface="Arial"/>
            </a:endParaRPr>
          </a:p>
          <a:p>
            <a:pPr marL="355600" marR="6350" indent="-342900" algn="just">
              <a:lnSpc>
                <a:spcPct val="100000"/>
              </a:lnSpc>
              <a:spcBef>
                <a:spcPts val="105"/>
              </a:spcBef>
              <a:buFont typeface="Arial" panose="020B0604020202020204" pitchFamily="34" charset="0"/>
              <a:buChar char="•"/>
            </a:pPr>
            <a:r>
              <a:rPr lang="en-US" sz="2000" b="1" spc="-5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Data visualization unveils </a:t>
            </a:r>
            <a:r>
              <a:rPr lang="en-US" sz="2000" b="1" spc="-5" dirty="0" err="1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patterns,trends</a:t>
            </a:r>
            <a:r>
              <a:rPr lang="en-US" sz="2000" b="1" spc="-5" dirty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 etc.</a:t>
            </a:r>
            <a:endParaRPr sz="2000" dirty="0">
              <a:solidFill>
                <a:schemeClr val="accent1">
                  <a:lumMod val="75000"/>
                </a:schemeClr>
              </a:solidFill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63880" y="0"/>
            <a:ext cx="6981825" cy="646430"/>
          </a:xfrm>
          <a:custGeom>
            <a:avLst/>
            <a:gdLst/>
            <a:ahLst/>
            <a:cxnLst/>
            <a:rect l="l" t="t" r="r" b="b"/>
            <a:pathLst>
              <a:path w="6981825" h="646430">
                <a:moveTo>
                  <a:pt x="0" y="646176"/>
                </a:moveTo>
                <a:lnTo>
                  <a:pt x="6981444" y="646176"/>
                </a:lnTo>
                <a:lnTo>
                  <a:pt x="6981444" y="0"/>
                </a:lnTo>
                <a:lnTo>
                  <a:pt x="0" y="0"/>
                </a:lnTo>
                <a:lnTo>
                  <a:pt x="0" y="646176"/>
                </a:lnTo>
                <a:close/>
              </a:path>
            </a:pathLst>
          </a:custGeom>
          <a:solidFill>
            <a:srgbClr val="FAFFD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642924" y="20523"/>
            <a:ext cx="6757034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Data </a:t>
            </a:r>
            <a:r>
              <a:rPr spc="-5" dirty="0"/>
              <a:t>visualization using</a:t>
            </a:r>
            <a:r>
              <a:rPr spc="5" dirty="0"/>
              <a:t> </a:t>
            </a:r>
            <a:r>
              <a:rPr spc="-5" dirty="0"/>
              <a:t>Pyplot</a:t>
            </a:r>
          </a:p>
        </p:txBody>
      </p:sp>
      <p:sp>
        <p:nvSpPr>
          <p:cNvPr id="4" name="object 4"/>
          <p:cNvSpPr/>
          <p:nvPr/>
        </p:nvSpPr>
        <p:spPr>
          <a:xfrm>
            <a:off x="648462" y="549401"/>
            <a:ext cx="7560945" cy="0"/>
          </a:xfrm>
          <a:custGeom>
            <a:avLst/>
            <a:gdLst/>
            <a:ahLst/>
            <a:cxnLst/>
            <a:rect l="l" t="t" r="r" b="b"/>
            <a:pathLst>
              <a:path w="7560945">
                <a:moveTo>
                  <a:pt x="0" y="0"/>
                </a:moveTo>
                <a:lnTo>
                  <a:pt x="7560817" y="0"/>
                </a:lnTo>
              </a:path>
            </a:pathLst>
          </a:custGeom>
          <a:ln w="5029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2"/>
          <p:cNvSpPr txBox="1"/>
          <p:nvPr/>
        </p:nvSpPr>
        <p:spPr>
          <a:xfrm>
            <a:off x="152400" y="1156251"/>
            <a:ext cx="8563864" cy="232114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5" dirty="0">
                <a:solidFill>
                  <a:srgbClr val="FF0000"/>
                </a:solidFill>
                <a:latin typeface="Arial"/>
                <a:cs typeface="Arial"/>
              </a:rPr>
              <a:t>Pie</a:t>
            </a:r>
            <a:r>
              <a:rPr sz="2400" b="1" spc="-8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FF0000"/>
                </a:solidFill>
                <a:latin typeface="Arial"/>
                <a:cs typeface="Arial"/>
              </a:rPr>
              <a:t>Chart</a:t>
            </a:r>
            <a:endParaRPr sz="24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sz="1800" b="1" spc="-5" dirty="0" err="1">
                <a:solidFill>
                  <a:srgbClr val="FF0000"/>
                </a:solidFill>
                <a:latin typeface="Arial"/>
                <a:cs typeface="Arial"/>
              </a:rPr>
              <a:t>e.g.program</a:t>
            </a:r>
            <a:r>
              <a:rPr lang="en-US" sz="1800" b="1" spc="-5" dirty="0">
                <a:solidFill>
                  <a:srgbClr val="FF0000"/>
                </a:solidFill>
                <a:latin typeface="Arial"/>
                <a:cs typeface="Arial"/>
              </a:rPr>
              <a:t> using </a:t>
            </a:r>
            <a:r>
              <a:rPr lang="en-US" sz="1800" b="1" spc="-5" dirty="0" err="1">
                <a:solidFill>
                  <a:srgbClr val="FF0000"/>
                </a:solidFill>
                <a:latin typeface="Arial"/>
                <a:cs typeface="Arial"/>
              </a:rPr>
              <a:t>autopct</a:t>
            </a:r>
            <a:r>
              <a:rPr lang="en-US" sz="1800" b="1" spc="-5" dirty="0">
                <a:solidFill>
                  <a:srgbClr val="FF0000"/>
                </a:solidFill>
                <a:latin typeface="Arial"/>
                <a:cs typeface="Arial"/>
              </a:rPr>
              <a:t> and explode</a:t>
            </a:r>
            <a:endParaRPr sz="1800" dirty="0">
              <a:latin typeface="Arial"/>
              <a:cs typeface="Arial"/>
            </a:endParaRPr>
          </a:p>
          <a:p>
            <a:pPr marL="12700" marR="3375660">
              <a:lnSpc>
                <a:spcPct val="100000"/>
              </a:lnSpc>
              <a:spcBef>
                <a:spcPts val="5"/>
              </a:spcBef>
            </a:pPr>
            <a:r>
              <a:rPr sz="1800" b="1" dirty="0">
                <a:solidFill>
                  <a:srgbClr val="00AF50"/>
                </a:solidFill>
                <a:latin typeface="Arial"/>
                <a:cs typeface="Arial"/>
              </a:rPr>
              <a:t>import </a:t>
            </a:r>
            <a:r>
              <a:rPr sz="1800" b="1" spc="-5" dirty="0">
                <a:solidFill>
                  <a:srgbClr val="00AF50"/>
                </a:solidFill>
                <a:latin typeface="Arial"/>
                <a:cs typeface="Arial"/>
              </a:rPr>
              <a:t>matplotlib.pyplot as </a:t>
            </a:r>
            <a:r>
              <a:rPr sz="1800" b="1" dirty="0">
                <a:solidFill>
                  <a:srgbClr val="00AF50"/>
                </a:solidFill>
                <a:latin typeface="Arial"/>
                <a:cs typeface="Arial"/>
              </a:rPr>
              <a:t>p</a:t>
            </a:r>
            <a:endParaRPr lang="en-US" sz="1800" b="1" dirty="0">
              <a:solidFill>
                <a:srgbClr val="00AF50"/>
              </a:solidFill>
              <a:latin typeface="Arial"/>
              <a:cs typeface="Arial"/>
            </a:endParaRPr>
          </a:p>
          <a:p>
            <a:pPr marL="12700" marR="3375660">
              <a:lnSpc>
                <a:spcPct val="100000"/>
              </a:lnSpc>
              <a:spcBef>
                <a:spcPts val="5"/>
              </a:spcBef>
            </a:pPr>
            <a:r>
              <a:rPr lang="en-US" b="1" dirty="0">
                <a:solidFill>
                  <a:srgbClr val="00AF50"/>
                </a:solidFill>
                <a:latin typeface="Arial"/>
                <a:cs typeface="Arial"/>
              </a:rPr>
              <a:t>A=[100,200,70,20,40]</a:t>
            </a:r>
          </a:p>
          <a:p>
            <a:pPr marL="12700" marR="3375660">
              <a:lnSpc>
                <a:spcPct val="100000"/>
              </a:lnSpc>
              <a:spcBef>
                <a:spcPts val="5"/>
              </a:spcBef>
            </a:pPr>
            <a:r>
              <a:rPr lang="en-US" sz="1800" b="1" dirty="0">
                <a:solidFill>
                  <a:srgbClr val="00AF50"/>
                </a:solidFill>
                <a:latin typeface="Arial"/>
                <a:cs typeface="Arial"/>
              </a:rPr>
              <a:t>B=[‘</a:t>
            </a:r>
            <a:r>
              <a:rPr lang="en-US" sz="1800" b="1" dirty="0" err="1">
                <a:solidFill>
                  <a:srgbClr val="00AF50"/>
                </a:solidFill>
                <a:latin typeface="Arial"/>
                <a:cs typeface="Arial"/>
              </a:rPr>
              <a:t>c’,’d’,’a’,’e’,’f</a:t>
            </a:r>
            <a:r>
              <a:rPr lang="en-US" sz="1800" b="1" dirty="0">
                <a:solidFill>
                  <a:srgbClr val="00AF50"/>
                </a:solidFill>
                <a:latin typeface="Arial"/>
                <a:cs typeface="Arial"/>
              </a:rPr>
              <a:t>’]</a:t>
            </a:r>
          </a:p>
          <a:p>
            <a:pPr marL="12700" marR="3375660">
              <a:lnSpc>
                <a:spcPct val="100000"/>
              </a:lnSpc>
              <a:spcBef>
                <a:spcPts val="5"/>
              </a:spcBef>
            </a:pPr>
            <a:r>
              <a:rPr lang="en-US" b="1" dirty="0">
                <a:solidFill>
                  <a:srgbClr val="00AF50"/>
                </a:solidFill>
                <a:latin typeface="Arial"/>
                <a:cs typeface="Arial"/>
              </a:rPr>
              <a:t>E=[0.2,0,0,0.2,0]</a:t>
            </a:r>
            <a:endParaRPr lang="en-US" sz="1800" b="1" dirty="0">
              <a:solidFill>
                <a:srgbClr val="00AF50"/>
              </a:solidFill>
              <a:latin typeface="Arial"/>
              <a:cs typeface="Arial"/>
            </a:endParaRPr>
          </a:p>
          <a:p>
            <a:pPr marL="12700" marR="3375660">
              <a:lnSpc>
                <a:spcPct val="100000"/>
              </a:lnSpc>
              <a:spcBef>
                <a:spcPts val="5"/>
              </a:spcBef>
            </a:pPr>
            <a:r>
              <a:rPr lang="en-US" b="1" dirty="0" err="1">
                <a:solidFill>
                  <a:srgbClr val="00AF50"/>
                </a:solidFill>
                <a:latin typeface="Arial"/>
                <a:cs typeface="Arial"/>
              </a:rPr>
              <a:t>p.pie</a:t>
            </a:r>
            <a:r>
              <a:rPr lang="en-US" b="1" dirty="0">
                <a:solidFill>
                  <a:srgbClr val="00AF50"/>
                </a:solidFill>
                <a:latin typeface="Arial"/>
                <a:cs typeface="Arial"/>
              </a:rPr>
              <a:t>(</a:t>
            </a:r>
            <a:r>
              <a:rPr lang="en-US" sz="1600" b="1" dirty="0" err="1">
                <a:solidFill>
                  <a:srgbClr val="00AF50"/>
                </a:solidFill>
                <a:latin typeface="Arial"/>
                <a:cs typeface="Arial"/>
              </a:rPr>
              <a:t>A,labels</a:t>
            </a:r>
            <a:r>
              <a:rPr lang="en-US" sz="1600" b="1" dirty="0">
                <a:solidFill>
                  <a:srgbClr val="00AF50"/>
                </a:solidFill>
                <a:latin typeface="Arial"/>
                <a:cs typeface="Arial"/>
              </a:rPr>
              <a:t>=</a:t>
            </a:r>
            <a:r>
              <a:rPr lang="en-US" sz="1600" b="1" dirty="0" err="1">
                <a:solidFill>
                  <a:srgbClr val="00AF50"/>
                </a:solidFill>
                <a:latin typeface="Arial"/>
                <a:cs typeface="Arial"/>
              </a:rPr>
              <a:t>B,autopct</a:t>
            </a:r>
            <a:r>
              <a:rPr lang="en-US" sz="1600" b="1" dirty="0">
                <a:solidFill>
                  <a:srgbClr val="00AF50"/>
                </a:solidFill>
                <a:latin typeface="Arial"/>
                <a:cs typeface="Arial"/>
              </a:rPr>
              <a:t>=“%3d%%”,explode=e</a:t>
            </a:r>
            <a:r>
              <a:rPr lang="en-US" b="1" dirty="0">
                <a:solidFill>
                  <a:srgbClr val="00AF50"/>
                </a:solidFill>
                <a:latin typeface="Arial"/>
                <a:cs typeface="Arial"/>
              </a:rPr>
              <a:t>)</a:t>
            </a:r>
            <a:endParaRPr lang="en-US" sz="1800" b="1" dirty="0">
              <a:solidFill>
                <a:srgbClr val="00AF50"/>
              </a:solidFill>
              <a:latin typeface="Arial"/>
              <a:cs typeface="Arial"/>
            </a:endParaRPr>
          </a:p>
          <a:p>
            <a:pPr marL="12700" marR="3375660">
              <a:lnSpc>
                <a:spcPct val="100000"/>
              </a:lnSpc>
              <a:spcBef>
                <a:spcPts val="5"/>
              </a:spcBef>
            </a:pPr>
            <a:r>
              <a:rPr sz="1800" b="1" dirty="0" err="1">
                <a:solidFill>
                  <a:srgbClr val="00AF50"/>
                </a:solidFill>
                <a:latin typeface="Arial"/>
                <a:cs typeface="Arial"/>
              </a:rPr>
              <a:t>plt.show</a:t>
            </a:r>
            <a:r>
              <a:rPr sz="1800" b="1" dirty="0">
                <a:solidFill>
                  <a:srgbClr val="00AF50"/>
                </a:solidFill>
                <a:latin typeface="Arial"/>
                <a:cs typeface="Arial"/>
              </a:rPr>
              <a:t>()</a:t>
            </a:r>
            <a:endParaRPr sz="18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03190160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63880" y="0"/>
            <a:ext cx="6981825" cy="646430"/>
          </a:xfrm>
          <a:custGeom>
            <a:avLst/>
            <a:gdLst/>
            <a:ahLst/>
            <a:cxnLst/>
            <a:rect l="l" t="t" r="r" b="b"/>
            <a:pathLst>
              <a:path w="6981825" h="646430">
                <a:moveTo>
                  <a:pt x="0" y="646176"/>
                </a:moveTo>
                <a:lnTo>
                  <a:pt x="6981444" y="646176"/>
                </a:lnTo>
                <a:lnTo>
                  <a:pt x="6981444" y="0"/>
                </a:lnTo>
                <a:lnTo>
                  <a:pt x="0" y="0"/>
                </a:lnTo>
                <a:lnTo>
                  <a:pt x="0" y="646176"/>
                </a:lnTo>
                <a:close/>
              </a:path>
            </a:pathLst>
          </a:custGeom>
          <a:solidFill>
            <a:srgbClr val="FAFFD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642924" y="20523"/>
            <a:ext cx="6757034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Data </a:t>
            </a:r>
            <a:r>
              <a:rPr spc="-5" dirty="0"/>
              <a:t>visualization using</a:t>
            </a:r>
            <a:r>
              <a:rPr spc="5" dirty="0"/>
              <a:t> </a:t>
            </a:r>
            <a:r>
              <a:rPr spc="-5" dirty="0"/>
              <a:t>Pyplot</a:t>
            </a:r>
          </a:p>
        </p:txBody>
      </p:sp>
      <p:sp>
        <p:nvSpPr>
          <p:cNvPr id="4" name="object 4"/>
          <p:cNvSpPr/>
          <p:nvPr/>
        </p:nvSpPr>
        <p:spPr>
          <a:xfrm>
            <a:off x="648462" y="549401"/>
            <a:ext cx="7560945" cy="0"/>
          </a:xfrm>
          <a:custGeom>
            <a:avLst/>
            <a:gdLst/>
            <a:ahLst/>
            <a:cxnLst/>
            <a:rect l="l" t="t" r="r" b="b"/>
            <a:pathLst>
              <a:path w="7560945">
                <a:moveTo>
                  <a:pt x="0" y="0"/>
                </a:moveTo>
                <a:lnTo>
                  <a:pt x="7560817" y="0"/>
                </a:lnTo>
              </a:path>
            </a:pathLst>
          </a:custGeom>
          <a:ln w="5029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635609" y="671829"/>
            <a:ext cx="6675120" cy="39598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5" dirty="0">
                <a:solidFill>
                  <a:srgbClr val="FF0000"/>
                </a:solidFill>
                <a:latin typeface="Arial"/>
                <a:cs typeface="Arial"/>
              </a:rPr>
              <a:t>Pie</a:t>
            </a:r>
            <a:r>
              <a:rPr sz="2400" b="1" spc="-8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FF0000"/>
                </a:solidFill>
                <a:latin typeface="Arial"/>
                <a:cs typeface="Arial"/>
              </a:rPr>
              <a:t>Chart</a:t>
            </a:r>
            <a:endParaRPr sz="24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0"/>
              </a:spcBef>
            </a:pPr>
            <a:r>
              <a:rPr sz="1800" b="1" spc="-5" dirty="0">
                <a:solidFill>
                  <a:srgbClr val="FF0000"/>
                </a:solidFill>
                <a:latin typeface="Arial"/>
                <a:cs typeface="Arial"/>
              </a:rPr>
              <a:t>e.g.program</a:t>
            </a:r>
            <a:endParaRPr sz="1800" dirty="0">
              <a:latin typeface="Arial"/>
              <a:cs typeface="Arial"/>
            </a:endParaRPr>
          </a:p>
          <a:p>
            <a:pPr marL="12700" marR="3375660">
              <a:lnSpc>
                <a:spcPct val="100000"/>
              </a:lnSpc>
              <a:spcBef>
                <a:spcPts val="5"/>
              </a:spcBef>
            </a:pPr>
            <a:r>
              <a:rPr sz="1800" b="1" dirty="0">
                <a:solidFill>
                  <a:srgbClr val="00AF50"/>
                </a:solidFill>
                <a:latin typeface="Arial"/>
                <a:cs typeface="Arial"/>
              </a:rPr>
              <a:t>import </a:t>
            </a:r>
            <a:r>
              <a:rPr sz="1800" b="1" spc="-5" dirty="0">
                <a:solidFill>
                  <a:srgbClr val="00AF50"/>
                </a:solidFill>
                <a:latin typeface="Arial"/>
                <a:cs typeface="Arial"/>
              </a:rPr>
              <a:t>matplotlib.pyplot as </a:t>
            </a:r>
            <a:r>
              <a:rPr sz="1800" b="1" dirty="0">
                <a:solidFill>
                  <a:srgbClr val="00AF50"/>
                </a:solidFill>
                <a:latin typeface="Arial"/>
                <a:cs typeface="Arial"/>
              </a:rPr>
              <a:t>plt  </a:t>
            </a:r>
            <a:r>
              <a:rPr sz="1800" b="1" spc="-5" dirty="0">
                <a:solidFill>
                  <a:srgbClr val="00AF50"/>
                </a:solidFill>
                <a:latin typeface="Arial"/>
                <a:cs typeface="Arial"/>
              </a:rPr>
              <a:t># Data </a:t>
            </a:r>
            <a:r>
              <a:rPr sz="1800" b="1" dirty="0">
                <a:solidFill>
                  <a:srgbClr val="00AF50"/>
                </a:solidFill>
                <a:latin typeface="Arial"/>
                <a:cs typeface="Arial"/>
              </a:rPr>
              <a:t>to plot</a:t>
            </a:r>
            <a:endParaRPr sz="1800" dirty="0">
              <a:latin typeface="Arial"/>
              <a:cs typeface="Arial"/>
            </a:endParaRPr>
          </a:p>
          <a:p>
            <a:pPr marL="12700" marR="5080">
              <a:lnSpc>
                <a:spcPct val="100000"/>
              </a:lnSpc>
            </a:pPr>
            <a:r>
              <a:rPr sz="1800" b="1" spc="-5" dirty="0">
                <a:solidFill>
                  <a:srgbClr val="00AF50"/>
                </a:solidFill>
                <a:latin typeface="Arial"/>
                <a:cs typeface="Arial"/>
              </a:rPr>
              <a:t>labels </a:t>
            </a:r>
            <a:r>
              <a:rPr sz="1800" b="1" dirty="0">
                <a:solidFill>
                  <a:srgbClr val="00AF50"/>
                </a:solidFill>
                <a:latin typeface="Arial"/>
                <a:cs typeface="Arial"/>
              </a:rPr>
              <a:t>= </a:t>
            </a:r>
            <a:r>
              <a:rPr sz="1800" b="1" spc="-5" dirty="0">
                <a:solidFill>
                  <a:srgbClr val="00AF50"/>
                </a:solidFill>
                <a:latin typeface="Arial"/>
                <a:cs typeface="Arial"/>
              </a:rPr>
              <a:t>'Candidate1', 'Candidate2', 'Candidate3', 'Candidate4'  </a:t>
            </a:r>
            <a:r>
              <a:rPr sz="1800" b="1" spc="-10" dirty="0">
                <a:solidFill>
                  <a:srgbClr val="00AF50"/>
                </a:solidFill>
                <a:latin typeface="Arial"/>
                <a:cs typeface="Arial"/>
              </a:rPr>
              <a:t>votes </a:t>
            </a:r>
            <a:r>
              <a:rPr sz="1800" b="1" dirty="0">
                <a:solidFill>
                  <a:srgbClr val="00AF50"/>
                </a:solidFill>
                <a:latin typeface="Arial"/>
                <a:cs typeface="Arial"/>
              </a:rPr>
              <a:t>= </a:t>
            </a:r>
            <a:r>
              <a:rPr sz="1800" b="1" spc="-5" dirty="0">
                <a:solidFill>
                  <a:srgbClr val="00AF50"/>
                </a:solidFill>
                <a:latin typeface="Arial"/>
                <a:cs typeface="Arial"/>
              </a:rPr>
              <a:t>[315, 130, 245,</a:t>
            </a:r>
            <a:r>
              <a:rPr sz="1800" b="1" spc="75" dirty="0">
                <a:solidFill>
                  <a:srgbClr val="00AF50"/>
                </a:solidFill>
                <a:latin typeface="Arial"/>
                <a:cs typeface="Arial"/>
              </a:rPr>
              <a:t> </a:t>
            </a:r>
            <a:r>
              <a:rPr sz="1800" b="1" spc="-5" dirty="0">
                <a:solidFill>
                  <a:srgbClr val="00AF50"/>
                </a:solidFill>
                <a:latin typeface="Arial"/>
                <a:cs typeface="Arial"/>
              </a:rPr>
              <a:t>210]</a:t>
            </a:r>
            <a:endParaRPr sz="18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800" b="1" spc="-10" dirty="0">
                <a:solidFill>
                  <a:srgbClr val="00AF50"/>
                </a:solidFill>
                <a:latin typeface="Arial"/>
                <a:cs typeface="Arial"/>
              </a:rPr>
              <a:t>sizes=votes</a:t>
            </a:r>
            <a:endParaRPr sz="1800" dirty="0">
              <a:latin typeface="Arial"/>
              <a:cs typeface="Arial"/>
            </a:endParaRPr>
          </a:p>
          <a:p>
            <a:pPr marL="12700" marR="574040">
              <a:lnSpc>
                <a:spcPct val="100000"/>
              </a:lnSpc>
            </a:pPr>
            <a:r>
              <a:rPr sz="1800" b="1" dirty="0">
                <a:solidFill>
                  <a:srgbClr val="00AF50"/>
                </a:solidFill>
                <a:latin typeface="Arial"/>
                <a:cs typeface="Arial"/>
              </a:rPr>
              <a:t>colors = ['gold', </a:t>
            </a:r>
            <a:r>
              <a:rPr sz="1800" b="1" spc="-5" dirty="0">
                <a:solidFill>
                  <a:srgbClr val="00AF50"/>
                </a:solidFill>
                <a:latin typeface="Arial"/>
                <a:cs typeface="Arial"/>
              </a:rPr>
              <a:t>'yellowgreen', </a:t>
            </a:r>
            <a:r>
              <a:rPr sz="1800" b="1" dirty="0">
                <a:solidFill>
                  <a:srgbClr val="00AF50"/>
                </a:solidFill>
                <a:latin typeface="Arial"/>
                <a:cs typeface="Arial"/>
              </a:rPr>
              <a:t>'lightcoral', </a:t>
            </a:r>
            <a:r>
              <a:rPr sz="1800" b="1" spc="-5" dirty="0">
                <a:solidFill>
                  <a:srgbClr val="00AF50"/>
                </a:solidFill>
                <a:latin typeface="Arial"/>
                <a:cs typeface="Arial"/>
              </a:rPr>
              <a:t>'lightskyblue']  explode </a:t>
            </a:r>
            <a:r>
              <a:rPr sz="1800" b="1" dirty="0">
                <a:solidFill>
                  <a:srgbClr val="00AF50"/>
                </a:solidFill>
                <a:latin typeface="Arial"/>
                <a:cs typeface="Arial"/>
              </a:rPr>
              <a:t>= </a:t>
            </a:r>
            <a:r>
              <a:rPr sz="1800" b="1" spc="-5" dirty="0">
                <a:solidFill>
                  <a:srgbClr val="00AF50"/>
                </a:solidFill>
                <a:latin typeface="Arial"/>
                <a:cs typeface="Arial"/>
              </a:rPr>
              <a:t>(0.1, 0, 0, 0) # explode 1st</a:t>
            </a:r>
            <a:r>
              <a:rPr sz="1800" b="1" spc="40" dirty="0">
                <a:solidFill>
                  <a:srgbClr val="00AF50"/>
                </a:solidFill>
                <a:latin typeface="Arial"/>
                <a:cs typeface="Arial"/>
              </a:rPr>
              <a:t> </a:t>
            </a:r>
            <a:r>
              <a:rPr sz="1800" b="1" spc="-5" dirty="0">
                <a:solidFill>
                  <a:srgbClr val="00AF50"/>
                </a:solidFill>
                <a:latin typeface="Arial"/>
                <a:cs typeface="Arial"/>
              </a:rPr>
              <a:t>slice</a:t>
            </a:r>
            <a:endParaRPr sz="18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800" b="1" spc="-5" dirty="0">
                <a:solidFill>
                  <a:srgbClr val="00AF50"/>
                </a:solidFill>
                <a:latin typeface="Arial"/>
                <a:cs typeface="Arial"/>
              </a:rPr>
              <a:t>#</a:t>
            </a:r>
            <a:r>
              <a:rPr sz="1800" b="1" spc="-10" dirty="0">
                <a:solidFill>
                  <a:srgbClr val="00AF50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00AF50"/>
                </a:solidFill>
                <a:latin typeface="Arial"/>
                <a:cs typeface="Arial"/>
              </a:rPr>
              <a:t>Plot</a:t>
            </a:r>
            <a:endParaRPr sz="1800" dirty="0">
              <a:latin typeface="Arial"/>
              <a:cs typeface="Arial"/>
            </a:endParaRPr>
          </a:p>
          <a:p>
            <a:pPr marL="520065" marR="104139" indent="-508000">
              <a:lnSpc>
                <a:spcPct val="100000"/>
              </a:lnSpc>
            </a:pPr>
            <a:r>
              <a:rPr sz="1800" b="1" spc="-5" dirty="0">
                <a:solidFill>
                  <a:srgbClr val="00AF50"/>
                </a:solidFill>
                <a:latin typeface="Arial"/>
                <a:cs typeface="Arial"/>
              </a:rPr>
              <a:t>plt.pie(sizes, explode=explode, labels=labels, </a:t>
            </a:r>
            <a:r>
              <a:rPr sz="1800" b="1" dirty="0">
                <a:solidFill>
                  <a:srgbClr val="00AF50"/>
                </a:solidFill>
                <a:latin typeface="Arial"/>
                <a:cs typeface="Arial"/>
              </a:rPr>
              <a:t>colors=colors,  </a:t>
            </a:r>
            <a:r>
              <a:rPr sz="1800" b="1" spc="-5" dirty="0">
                <a:solidFill>
                  <a:srgbClr val="00AF50"/>
                </a:solidFill>
                <a:latin typeface="Arial"/>
                <a:cs typeface="Arial"/>
              </a:rPr>
              <a:t>autopct='%1.1f%%', </a:t>
            </a:r>
            <a:r>
              <a:rPr sz="1800" b="1" spc="-10" dirty="0">
                <a:solidFill>
                  <a:srgbClr val="00AF50"/>
                </a:solidFill>
                <a:latin typeface="Arial"/>
                <a:cs typeface="Arial"/>
              </a:rPr>
              <a:t>shadow=True,</a:t>
            </a:r>
            <a:r>
              <a:rPr sz="1800" b="1" spc="5" dirty="0">
                <a:solidFill>
                  <a:srgbClr val="00AF50"/>
                </a:solidFill>
                <a:latin typeface="Arial"/>
                <a:cs typeface="Arial"/>
              </a:rPr>
              <a:t> </a:t>
            </a:r>
            <a:r>
              <a:rPr sz="1800" b="1" spc="-5" dirty="0">
                <a:solidFill>
                  <a:srgbClr val="00AF50"/>
                </a:solidFill>
                <a:latin typeface="Arial"/>
                <a:cs typeface="Arial"/>
              </a:rPr>
              <a:t>startangle=140)</a:t>
            </a:r>
            <a:endParaRPr sz="18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800" b="1" spc="-5" dirty="0">
                <a:solidFill>
                  <a:srgbClr val="00AF50"/>
                </a:solidFill>
                <a:latin typeface="Arial"/>
                <a:cs typeface="Arial"/>
              </a:rPr>
              <a:t>plt.axis('equal')</a:t>
            </a:r>
            <a:endParaRPr sz="18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800" b="1" dirty="0">
                <a:solidFill>
                  <a:srgbClr val="00AF50"/>
                </a:solidFill>
                <a:latin typeface="Arial"/>
                <a:cs typeface="Arial"/>
              </a:rPr>
              <a:t>plt.show()</a:t>
            </a:r>
            <a:endParaRPr sz="1800" dirty="0">
              <a:latin typeface="Arial"/>
              <a:cs typeface="Arial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5879591" y="3953254"/>
            <a:ext cx="3229356" cy="28575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6074664" y="4148328"/>
            <a:ext cx="2641091" cy="226923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31429075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63880" y="0"/>
            <a:ext cx="6981825" cy="646430"/>
          </a:xfrm>
          <a:custGeom>
            <a:avLst/>
            <a:gdLst/>
            <a:ahLst/>
            <a:cxnLst/>
            <a:rect l="l" t="t" r="r" b="b"/>
            <a:pathLst>
              <a:path w="6981825" h="646430">
                <a:moveTo>
                  <a:pt x="0" y="646176"/>
                </a:moveTo>
                <a:lnTo>
                  <a:pt x="6981444" y="646176"/>
                </a:lnTo>
                <a:lnTo>
                  <a:pt x="6981444" y="0"/>
                </a:lnTo>
                <a:lnTo>
                  <a:pt x="0" y="0"/>
                </a:lnTo>
                <a:lnTo>
                  <a:pt x="0" y="646176"/>
                </a:lnTo>
                <a:close/>
              </a:path>
            </a:pathLst>
          </a:custGeom>
          <a:solidFill>
            <a:srgbClr val="FAFFD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642924" y="20523"/>
            <a:ext cx="6757034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Data </a:t>
            </a:r>
            <a:r>
              <a:rPr spc="-5" dirty="0"/>
              <a:t>visualization using</a:t>
            </a:r>
            <a:r>
              <a:rPr spc="5" dirty="0"/>
              <a:t> </a:t>
            </a:r>
            <a:r>
              <a:rPr spc="-5" dirty="0"/>
              <a:t>Pyplot</a:t>
            </a:r>
          </a:p>
        </p:txBody>
      </p:sp>
      <p:sp>
        <p:nvSpPr>
          <p:cNvPr id="4" name="object 4"/>
          <p:cNvSpPr/>
          <p:nvPr/>
        </p:nvSpPr>
        <p:spPr>
          <a:xfrm>
            <a:off x="648462" y="549401"/>
            <a:ext cx="7560945" cy="0"/>
          </a:xfrm>
          <a:custGeom>
            <a:avLst/>
            <a:gdLst/>
            <a:ahLst/>
            <a:cxnLst/>
            <a:rect l="l" t="t" r="r" b="b"/>
            <a:pathLst>
              <a:path w="7560945">
                <a:moveTo>
                  <a:pt x="0" y="0"/>
                </a:moveTo>
                <a:lnTo>
                  <a:pt x="7560817" y="0"/>
                </a:lnTo>
              </a:path>
            </a:pathLst>
          </a:custGeom>
          <a:ln w="5029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2"/>
          <p:cNvSpPr txBox="1"/>
          <p:nvPr/>
        </p:nvSpPr>
        <p:spPr>
          <a:xfrm>
            <a:off x="152400" y="1156251"/>
            <a:ext cx="8563864" cy="232114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2400" b="1" spc="-5" dirty="0">
                <a:solidFill>
                  <a:srgbClr val="FF0000"/>
                </a:solidFill>
                <a:latin typeface="Arial"/>
                <a:cs typeface="Arial"/>
              </a:rPr>
              <a:t>Set limits in bar chart</a:t>
            </a:r>
            <a:endParaRPr sz="2400" dirty="0">
              <a:latin typeface="Arial"/>
              <a:cs typeface="Arial"/>
            </a:endParaRPr>
          </a:p>
          <a:p>
            <a:pPr marL="12700" marR="3375660">
              <a:lnSpc>
                <a:spcPct val="100000"/>
              </a:lnSpc>
              <a:spcBef>
                <a:spcPts val="5"/>
              </a:spcBef>
            </a:pPr>
            <a:r>
              <a:rPr sz="1800" b="1" dirty="0">
                <a:solidFill>
                  <a:srgbClr val="00AF50"/>
                </a:solidFill>
                <a:latin typeface="Arial"/>
                <a:cs typeface="Arial"/>
              </a:rPr>
              <a:t>import </a:t>
            </a:r>
            <a:r>
              <a:rPr sz="1800" b="1" spc="-5" dirty="0">
                <a:solidFill>
                  <a:srgbClr val="00AF50"/>
                </a:solidFill>
                <a:latin typeface="Arial"/>
                <a:cs typeface="Arial"/>
              </a:rPr>
              <a:t>matplotlib.pyplot as </a:t>
            </a:r>
            <a:r>
              <a:rPr sz="1800" b="1" dirty="0">
                <a:solidFill>
                  <a:srgbClr val="00AF50"/>
                </a:solidFill>
                <a:latin typeface="Arial"/>
                <a:cs typeface="Arial"/>
              </a:rPr>
              <a:t>p</a:t>
            </a:r>
            <a:endParaRPr lang="en-US" sz="1800" b="1" dirty="0">
              <a:solidFill>
                <a:srgbClr val="00AF50"/>
              </a:solidFill>
              <a:latin typeface="Arial"/>
              <a:cs typeface="Arial"/>
            </a:endParaRPr>
          </a:p>
          <a:p>
            <a:pPr marL="12700" marR="3375660">
              <a:lnSpc>
                <a:spcPct val="100000"/>
              </a:lnSpc>
              <a:spcBef>
                <a:spcPts val="5"/>
              </a:spcBef>
            </a:pPr>
            <a:r>
              <a:rPr lang="en-US" b="1" dirty="0">
                <a:solidFill>
                  <a:srgbClr val="00AF50"/>
                </a:solidFill>
                <a:latin typeface="Arial"/>
                <a:cs typeface="Arial"/>
              </a:rPr>
              <a:t>A=[1,4,5,7,8]</a:t>
            </a:r>
          </a:p>
          <a:p>
            <a:pPr marL="12700" marR="3375660">
              <a:lnSpc>
                <a:spcPct val="100000"/>
              </a:lnSpc>
              <a:spcBef>
                <a:spcPts val="5"/>
              </a:spcBef>
            </a:pPr>
            <a:r>
              <a:rPr lang="en-US" sz="1800" b="1" dirty="0">
                <a:solidFill>
                  <a:srgbClr val="00AF50"/>
                </a:solidFill>
                <a:latin typeface="Arial"/>
                <a:cs typeface="Arial"/>
              </a:rPr>
              <a:t>B=[2,6,7,8,9]</a:t>
            </a:r>
          </a:p>
          <a:p>
            <a:pPr marL="12700" marR="3375660">
              <a:lnSpc>
                <a:spcPct val="100000"/>
              </a:lnSpc>
              <a:spcBef>
                <a:spcPts val="5"/>
              </a:spcBef>
            </a:pPr>
            <a:r>
              <a:rPr lang="en-US" b="1" dirty="0" err="1">
                <a:solidFill>
                  <a:srgbClr val="00AF50"/>
                </a:solidFill>
                <a:latin typeface="Arial"/>
                <a:cs typeface="Arial"/>
              </a:rPr>
              <a:t>p.xlim</a:t>
            </a:r>
            <a:r>
              <a:rPr lang="en-US" b="1" dirty="0">
                <a:solidFill>
                  <a:srgbClr val="00AF50"/>
                </a:solidFill>
                <a:latin typeface="Arial"/>
                <a:cs typeface="Arial"/>
              </a:rPr>
              <a:t>(1,10)</a:t>
            </a:r>
          </a:p>
          <a:p>
            <a:pPr marL="12700" marR="3375660">
              <a:lnSpc>
                <a:spcPct val="100000"/>
              </a:lnSpc>
              <a:spcBef>
                <a:spcPts val="5"/>
              </a:spcBef>
            </a:pPr>
            <a:r>
              <a:rPr lang="en-US" sz="1800" b="1" dirty="0" err="1">
                <a:solidFill>
                  <a:srgbClr val="00AF50"/>
                </a:solidFill>
                <a:latin typeface="Arial"/>
                <a:cs typeface="Arial"/>
              </a:rPr>
              <a:t>p.ylim</a:t>
            </a:r>
            <a:r>
              <a:rPr lang="en-US" sz="1800" b="1" dirty="0">
                <a:solidFill>
                  <a:srgbClr val="00AF50"/>
                </a:solidFill>
                <a:latin typeface="Arial"/>
                <a:cs typeface="Arial"/>
              </a:rPr>
              <a:t>(-2,15)</a:t>
            </a:r>
          </a:p>
          <a:p>
            <a:pPr marL="12700" marR="3375660">
              <a:lnSpc>
                <a:spcPct val="100000"/>
              </a:lnSpc>
              <a:spcBef>
                <a:spcPts val="5"/>
              </a:spcBef>
            </a:pPr>
            <a:r>
              <a:rPr lang="en-US" b="1" dirty="0" err="1">
                <a:solidFill>
                  <a:srgbClr val="00AF50"/>
                </a:solidFill>
                <a:latin typeface="Arial"/>
                <a:cs typeface="Arial"/>
              </a:rPr>
              <a:t>p.bar</a:t>
            </a:r>
            <a:r>
              <a:rPr lang="en-US" b="1" dirty="0">
                <a:solidFill>
                  <a:srgbClr val="00AF50"/>
                </a:solidFill>
                <a:latin typeface="Arial"/>
                <a:cs typeface="Arial"/>
              </a:rPr>
              <a:t>(</a:t>
            </a:r>
            <a:r>
              <a:rPr lang="en-US" b="1" dirty="0" err="1">
                <a:solidFill>
                  <a:srgbClr val="00AF50"/>
                </a:solidFill>
                <a:latin typeface="Arial"/>
                <a:cs typeface="Arial"/>
              </a:rPr>
              <a:t>a,b</a:t>
            </a:r>
            <a:r>
              <a:rPr lang="en-US" b="1" dirty="0">
                <a:solidFill>
                  <a:srgbClr val="00AF50"/>
                </a:solidFill>
                <a:latin typeface="Arial"/>
                <a:cs typeface="Arial"/>
              </a:rPr>
              <a:t>)</a:t>
            </a:r>
            <a:endParaRPr lang="en-US" sz="1800" b="1" dirty="0">
              <a:solidFill>
                <a:srgbClr val="00AF50"/>
              </a:solidFill>
              <a:latin typeface="Arial"/>
              <a:cs typeface="Arial"/>
            </a:endParaRPr>
          </a:p>
          <a:p>
            <a:pPr marL="12700" marR="3375660">
              <a:lnSpc>
                <a:spcPct val="100000"/>
              </a:lnSpc>
              <a:spcBef>
                <a:spcPts val="5"/>
              </a:spcBef>
            </a:pPr>
            <a:r>
              <a:rPr sz="1800" b="1" dirty="0" err="1">
                <a:solidFill>
                  <a:srgbClr val="00AF50"/>
                </a:solidFill>
                <a:latin typeface="Arial"/>
                <a:cs typeface="Arial"/>
              </a:rPr>
              <a:t>plt.show</a:t>
            </a:r>
            <a:r>
              <a:rPr sz="1800" b="1" dirty="0">
                <a:solidFill>
                  <a:srgbClr val="00AF50"/>
                </a:solidFill>
                <a:latin typeface="Arial"/>
                <a:cs typeface="Arial"/>
              </a:rPr>
              <a:t>()</a:t>
            </a:r>
            <a:endParaRPr sz="18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8254052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63880" y="0"/>
            <a:ext cx="6981825" cy="646430"/>
          </a:xfrm>
          <a:custGeom>
            <a:avLst/>
            <a:gdLst/>
            <a:ahLst/>
            <a:cxnLst/>
            <a:rect l="l" t="t" r="r" b="b"/>
            <a:pathLst>
              <a:path w="6981825" h="646430">
                <a:moveTo>
                  <a:pt x="0" y="646176"/>
                </a:moveTo>
                <a:lnTo>
                  <a:pt x="6981444" y="646176"/>
                </a:lnTo>
                <a:lnTo>
                  <a:pt x="6981444" y="0"/>
                </a:lnTo>
                <a:lnTo>
                  <a:pt x="0" y="0"/>
                </a:lnTo>
                <a:lnTo>
                  <a:pt x="0" y="646176"/>
                </a:lnTo>
                <a:close/>
              </a:path>
            </a:pathLst>
          </a:custGeom>
          <a:solidFill>
            <a:srgbClr val="FAFFD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642924" y="20523"/>
            <a:ext cx="6757034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Data </a:t>
            </a:r>
            <a:r>
              <a:rPr spc="-5" dirty="0"/>
              <a:t>visualization using</a:t>
            </a:r>
            <a:r>
              <a:rPr spc="5" dirty="0"/>
              <a:t> </a:t>
            </a:r>
            <a:r>
              <a:rPr spc="-5" dirty="0"/>
              <a:t>Pyplot</a:t>
            </a:r>
          </a:p>
        </p:txBody>
      </p:sp>
      <p:sp>
        <p:nvSpPr>
          <p:cNvPr id="4" name="object 4"/>
          <p:cNvSpPr/>
          <p:nvPr/>
        </p:nvSpPr>
        <p:spPr>
          <a:xfrm>
            <a:off x="648462" y="549401"/>
            <a:ext cx="7560945" cy="0"/>
          </a:xfrm>
          <a:custGeom>
            <a:avLst/>
            <a:gdLst/>
            <a:ahLst/>
            <a:cxnLst/>
            <a:rect l="l" t="t" r="r" b="b"/>
            <a:pathLst>
              <a:path w="7560945">
                <a:moveTo>
                  <a:pt x="0" y="0"/>
                </a:moveTo>
                <a:lnTo>
                  <a:pt x="7560817" y="0"/>
                </a:lnTo>
              </a:path>
            </a:pathLst>
          </a:custGeom>
          <a:ln w="5029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2"/>
          <p:cNvSpPr txBox="1"/>
          <p:nvPr/>
        </p:nvSpPr>
        <p:spPr>
          <a:xfrm>
            <a:off x="152400" y="1156251"/>
            <a:ext cx="8563864" cy="232114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2400" b="1" spc="-5" dirty="0" err="1">
                <a:solidFill>
                  <a:srgbClr val="FF0000"/>
                </a:solidFill>
                <a:latin typeface="Arial"/>
                <a:cs typeface="Arial"/>
              </a:rPr>
              <a:t>Xticks</a:t>
            </a:r>
            <a:r>
              <a:rPr lang="en-US" sz="2400" b="1" spc="-5" dirty="0">
                <a:solidFill>
                  <a:srgbClr val="FF0000"/>
                </a:solidFill>
                <a:latin typeface="Arial"/>
                <a:cs typeface="Arial"/>
              </a:rPr>
              <a:t> and </a:t>
            </a:r>
            <a:r>
              <a:rPr lang="en-US" sz="2400" b="1" spc="-5" dirty="0" err="1">
                <a:solidFill>
                  <a:srgbClr val="FF0000"/>
                </a:solidFill>
                <a:latin typeface="Arial"/>
                <a:cs typeface="Arial"/>
              </a:rPr>
              <a:t>yticks</a:t>
            </a:r>
            <a:endParaRPr sz="2400" dirty="0">
              <a:latin typeface="Arial"/>
              <a:cs typeface="Arial"/>
            </a:endParaRPr>
          </a:p>
          <a:p>
            <a:pPr marL="12700" marR="3375660">
              <a:lnSpc>
                <a:spcPct val="100000"/>
              </a:lnSpc>
              <a:spcBef>
                <a:spcPts val="5"/>
              </a:spcBef>
            </a:pPr>
            <a:r>
              <a:rPr sz="1800" b="1" dirty="0">
                <a:solidFill>
                  <a:srgbClr val="00AF50"/>
                </a:solidFill>
                <a:latin typeface="Arial"/>
                <a:cs typeface="Arial"/>
              </a:rPr>
              <a:t>import </a:t>
            </a:r>
            <a:r>
              <a:rPr sz="1800" b="1" spc="-5" dirty="0">
                <a:solidFill>
                  <a:srgbClr val="00AF50"/>
                </a:solidFill>
                <a:latin typeface="Arial"/>
                <a:cs typeface="Arial"/>
              </a:rPr>
              <a:t>matplotlib.pyplot as </a:t>
            </a:r>
            <a:r>
              <a:rPr sz="1800" b="1" dirty="0">
                <a:solidFill>
                  <a:srgbClr val="00AF50"/>
                </a:solidFill>
                <a:latin typeface="Arial"/>
                <a:cs typeface="Arial"/>
              </a:rPr>
              <a:t>p</a:t>
            </a:r>
            <a:endParaRPr lang="en-US" sz="1800" b="1" dirty="0">
              <a:solidFill>
                <a:srgbClr val="00AF50"/>
              </a:solidFill>
              <a:latin typeface="Arial"/>
              <a:cs typeface="Arial"/>
            </a:endParaRPr>
          </a:p>
          <a:p>
            <a:pPr marL="12700" marR="3375660">
              <a:lnSpc>
                <a:spcPct val="100000"/>
              </a:lnSpc>
              <a:spcBef>
                <a:spcPts val="5"/>
              </a:spcBef>
            </a:pPr>
            <a:r>
              <a:rPr lang="en-US" b="1" dirty="0">
                <a:solidFill>
                  <a:srgbClr val="00AF50"/>
                </a:solidFill>
                <a:latin typeface="Arial"/>
                <a:cs typeface="Arial"/>
              </a:rPr>
              <a:t>A=[1,4,5,7,8]</a:t>
            </a:r>
          </a:p>
          <a:p>
            <a:pPr marL="12700" marR="3375660">
              <a:lnSpc>
                <a:spcPct val="100000"/>
              </a:lnSpc>
              <a:spcBef>
                <a:spcPts val="5"/>
              </a:spcBef>
            </a:pPr>
            <a:r>
              <a:rPr lang="en-US" sz="1800" b="1" dirty="0">
                <a:solidFill>
                  <a:srgbClr val="00AF50"/>
                </a:solidFill>
                <a:latin typeface="Arial"/>
                <a:cs typeface="Arial"/>
              </a:rPr>
              <a:t>B=[2,6,7,8,9]</a:t>
            </a:r>
          </a:p>
          <a:p>
            <a:pPr marL="12700" marR="3375660">
              <a:lnSpc>
                <a:spcPct val="100000"/>
              </a:lnSpc>
              <a:spcBef>
                <a:spcPts val="5"/>
              </a:spcBef>
            </a:pPr>
            <a:r>
              <a:rPr lang="en-US" b="1" dirty="0" err="1">
                <a:solidFill>
                  <a:srgbClr val="00AF50"/>
                </a:solidFill>
                <a:latin typeface="Arial"/>
                <a:cs typeface="Arial"/>
              </a:rPr>
              <a:t>p.xticks</a:t>
            </a:r>
            <a:r>
              <a:rPr lang="en-US" b="1" dirty="0">
                <a:solidFill>
                  <a:srgbClr val="00AF50"/>
                </a:solidFill>
                <a:latin typeface="Arial"/>
                <a:cs typeface="Arial"/>
              </a:rPr>
              <a:t>([1,4,8])</a:t>
            </a:r>
          </a:p>
          <a:p>
            <a:pPr marL="12700" marR="3375660">
              <a:lnSpc>
                <a:spcPct val="100000"/>
              </a:lnSpc>
              <a:spcBef>
                <a:spcPts val="5"/>
              </a:spcBef>
            </a:pPr>
            <a:r>
              <a:rPr lang="en-US" sz="1800" b="1" dirty="0" err="1">
                <a:solidFill>
                  <a:srgbClr val="00AF50"/>
                </a:solidFill>
                <a:latin typeface="Arial"/>
                <a:cs typeface="Arial"/>
              </a:rPr>
              <a:t>p.yticks</a:t>
            </a:r>
            <a:r>
              <a:rPr lang="en-US" sz="1800" b="1" dirty="0">
                <a:solidFill>
                  <a:srgbClr val="00AF50"/>
                </a:solidFill>
                <a:latin typeface="Arial"/>
                <a:cs typeface="Arial"/>
              </a:rPr>
              <a:t>([6,9])</a:t>
            </a:r>
          </a:p>
          <a:p>
            <a:pPr marL="12700" marR="3375660">
              <a:lnSpc>
                <a:spcPct val="100000"/>
              </a:lnSpc>
              <a:spcBef>
                <a:spcPts val="5"/>
              </a:spcBef>
            </a:pPr>
            <a:r>
              <a:rPr lang="en-US" b="1" dirty="0" err="1">
                <a:solidFill>
                  <a:srgbClr val="00AF50"/>
                </a:solidFill>
                <a:latin typeface="Arial"/>
                <a:cs typeface="Arial"/>
              </a:rPr>
              <a:t>p.bar</a:t>
            </a:r>
            <a:r>
              <a:rPr lang="en-US" b="1" dirty="0">
                <a:solidFill>
                  <a:srgbClr val="00AF50"/>
                </a:solidFill>
                <a:latin typeface="Arial"/>
                <a:cs typeface="Arial"/>
              </a:rPr>
              <a:t>(</a:t>
            </a:r>
            <a:r>
              <a:rPr lang="en-US" b="1" dirty="0" err="1">
                <a:solidFill>
                  <a:srgbClr val="00AF50"/>
                </a:solidFill>
                <a:latin typeface="Arial"/>
                <a:cs typeface="Arial"/>
              </a:rPr>
              <a:t>a,b</a:t>
            </a:r>
            <a:r>
              <a:rPr lang="en-US" b="1" dirty="0">
                <a:solidFill>
                  <a:srgbClr val="00AF50"/>
                </a:solidFill>
                <a:latin typeface="Arial"/>
                <a:cs typeface="Arial"/>
              </a:rPr>
              <a:t>)</a:t>
            </a:r>
            <a:endParaRPr lang="en-US" sz="1800" b="1" dirty="0">
              <a:solidFill>
                <a:srgbClr val="00AF50"/>
              </a:solidFill>
              <a:latin typeface="Arial"/>
              <a:cs typeface="Arial"/>
            </a:endParaRPr>
          </a:p>
          <a:p>
            <a:pPr marL="12700" marR="3375660">
              <a:lnSpc>
                <a:spcPct val="100000"/>
              </a:lnSpc>
              <a:spcBef>
                <a:spcPts val="5"/>
              </a:spcBef>
            </a:pPr>
            <a:r>
              <a:rPr sz="1800" b="1" dirty="0" err="1">
                <a:solidFill>
                  <a:srgbClr val="00AF50"/>
                </a:solidFill>
                <a:latin typeface="Arial"/>
                <a:cs typeface="Arial"/>
              </a:rPr>
              <a:t>plt.show</a:t>
            </a:r>
            <a:r>
              <a:rPr sz="1800" b="1" dirty="0">
                <a:solidFill>
                  <a:srgbClr val="00AF50"/>
                </a:solidFill>
                <a:latin typeface="Arial"/>
                <a:cs typeface="Arial"/>
              </a:rPr>
              <a:t>()</a:t>
            </a:r>
            <a:endParaRPr sz="18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95543974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63880" y="0"/>
            <a:ext cx="6981825" cy="646430"/>
          </a:xfrm>
          <a:custGeom>
            <a:avLst/>
            <a:gdLst/>
            <a:ahLst/>
            <a:cxnLst/>
            <a:rect l="l" t="t" r="r" b="b"/>
            <a:pathLst>
              <a:path w="6981825" h="646430">
                <a:moveTo>
                  <a:pt x="0" y="646176"/>
                </a:moveTo>
                <a:lnTo>
                  <a:pt x="6981444" y="646176"/>
                </a:lnTo>
                <a:lnTo>
                  <a:pt x="6981444" y="0"/>
                </a:lnTo>
                <a:lnTo>
                  <a:pt x="0" y="0"/>
                </a:lnTo>
                <a:lnTo>
                  <a:pt x="0" y="646176"/>
                </a:lnTo>
                <a:close/>
              </a:path>
            </a:pathLst>
          </a:custGeom>
          <a:solidFill>
            <a:srgbClr val="FAFFD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642924" y="20523"/>
            <a:ext cx="6757034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Data </a:t>
            </a:r>
            <a:r>
              <a:rPr spc="-5" dirty="0"/>
              <a:t>visualization using</a:t>
            </a:r>
            <a:r>
              <a:rPr spc="5" dirty="0"/>
              <a:t> </a:t>
            </a:r>
            <a:r>
              <a:rPr spc="-5" dirty="0"/>
              <a:t>Pyplot</a:t>
            </a:r>
          </a:p>
        </p:txBody>
      </p:sp>
      <p:sp>
        <p:nvSpPr>
          <p:cNvPr id="4" name="object 4"/>
          <p:cNvSpPr/>
          <p:nvPr/>
        </p:nvSpPr>
        <p:spPr>
          <a:xfrm>
            <a:off x="648462" y="549401"/>
            <a:ext cx="7560945" cy="0"/>
          </a:xfrm>
          <a:custGeom>
            <a:avLst/>
            <a:gdLst/>
            <a:ahLst/>
            <a:cxnLst/>
            <a:rect l="l" t="t" r="r" b="b"/>
            <a:pathLst>
              <a:path w="7560945">
                <a:moveTo>
                  <a:pt x="0" y="0"/>
                </a:moveTo>
                <a:lnTo>
                  <a:pt x="7560817" y="0"/>
                </a:lnTo>
              </a:path>
            </a:pathLst>
          </a:custGeom>
          <a:ln w="5029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2"/>
          <p:cNvSpPr txBox="1"/>
          <p:nvPr/>
        </p:nvSpPr>
        <p:spPr>
          <a:xfrm>
            <a:off x="152400" y="1156251"/>
            <a:ext cx="8563864" cy="398314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US" sz="2400" b="1" spc="-5" dirty="0">
                <a:solidFill>
                  <a:srgbClr val="FF0000"/>
                </a:solidFill>
                <a:latin typeface="Arial"/>
                <a:cs typeface="Arial"/>
              </a:rPr>
              <a:t>Adding legends and label</a:t>
            </a:r>
            <a:endParaRPr sz="2400" dirty="0">
              <a:latin typeface="Arial"/>
              <a:cs typeface="Arial"/>
            </a:endParaRPr>
          </a:p>
          <a:p>
            <a:pPr marL="12700" marR="3375660">
              <a:lnSpc>
                <a:spcPct val="100000"/>
              </a:lnSpc>
              <a:spcBef>
                <a:spcPts val="5"/>
              </a:spcBef>
            </a:pPr>
            <a:r>
              <a:rPr sz="1800" b="1" dirty="0">
                <a:solidFill>
                  <a:srgbClr val="00AF50"/>
                </a:solidFill>
                <a:latin typeface="Arial"/>
                <a:cs typeface="Arial"/>
              </a:rPr>
              <a:t>import </a:t>
            </a:r>
            <a:r>
              <a:rPr sz="1800" b="1" spc="-5" dirty="0">
                <a:solidFill>
                  <a:srgbClr val="00AF50"/>
                </a:solidFill>
                <a:latin typeface="Arial"/>
                <a:cs typeface="Arial"/>
              </a:rPr>
              <a:t>matplotlib.pyplot as </a:t>
            </a:r>
            <a:r>
              <a:rPr sz="1800" b="1" dirty="0">
                <a:solidFill>
                  <a:srgbClr val="00AF50"/>
                </a:solidFill>
                <a:latin typeface="Arial"/>
                <a:cs typeface="Arial"/>
              </a:rPr>
              <a:t>p</a:t>
            </a:r>
            <a:endParaRPr lang="en-US" sz="1800" b="1" dirty="0">
              <a:solidFill>
                <a:srgbClr val="00AF50"/>
              </a:solidFill>
              <a:latin typeface="Arial"/>
              <a:cs typeface="Arial"/>
            </a:endParaRPr>
          </a:p>
          <a:p>
            <a:pPr marL="12700" marR="3375660">
              <a:lnSpc>
                <a:spcPct val="100000"/>
              </a:lnSpc>
              <a:spcBef>
                <a:spcPts val="5"/>
              </a:spcBef>
            </a:pPr>
            <a:r>
              <a:rPr lang="en-US" b="1" dirty="0">
                <a:solidFill>
                  <a:srgbClr val="00AF50"/>
                </a:solidFill>
                <a:latin typeface="Arial"/>
                <a:cs typeface="Arial"/>
              </a:rPr>
              <a:t>import </a:t>
            </a:r>
            <a:r>
              <a:rPr lang="en-US" b="1" dirty="0" err="1">
                <a:solidFill>
                  <a:srgbClr val="00AF50"/>
                </a:solidFill>
                <a:latin typeface="Arial"/>
                <a:cs typeface="Arial"/>
              </a:rPr>
              <a:t>numpy</a:t>
            </a:r>
            <a:r>
              <a:rPr lang="en-US" b="1" dirty="0">
                <a:solidFill>
                  <a:srgbClr val="00AF50"/>
                </a:solidFill>
                <a:latin typeface="Arial"/>
                <a:cs typeface="Arial"/>
              </a:rPr>
              <a:t> as n</a:t>
            </a:r>
          </a:p>
          <a:p>
            <a:pPr marL="12700" marR="3375660">
              <a:lnSpc>
                <a:spcPct val="100000"/>
              </a:lnSpc>
              <a:spcBef>
                <a:spcPts val="5"/>
              </a:spcBef>
            </a:pPr>
            <a:r>
              <a:rPr lang="en-US" b="1" dirty="0">
                <a:solidFill>
                  <a:srgbClr val="00AF50"/>
                </a:solidFill>
                <a:latin typeface="Arial"/>
                <a:cs typeface="Arial"/>
              </a:rPr>
              <a:t>A=[8,4,5,7,8]</a:t>
            </a:r>
          </a:p>
          <a:p>
            <a:pPr marL="12700" marR="3375660">
              <a:lnSpc>
                <a:spcPct val="100000"/>
              </a:lnSpc>
              <a:spcBef>
                <a:spcPts val="5"/>
              </a:spcBef>
            </a:pPr>
            <a:r>
              <a:rPr lang="en-US" sz="1800" b="1" dirty="0">
                <a:solidFill>
                  <a:srgbClr val="00AF50"/>
                </a:solidFill>
                <a:latin typeface="Arial"/>
                <a:cs typeface="Arial"/>
              </a:rPr>
              <a:t>B=[5,7,8,9,5]</a:t>
            </a:r>
          </a:p>
          <a:p>
            <a:pPr marL="12700" marR="3375660">
              <a:lnSpc>
                <a:spcPct val="100000"/>
              </a:lnSpc>
              <a:spcBef>
                <a:spcPts val="5"/>
              </a:spcBef>
            </a:pPr>
            <a:r>
              <a:rPr lang="en-US" b="1" dirty="0">
                <a:solidFill>
                  <a:srgbClr val="00AF50"/>
                </a:solidFill>
                <a:latin typeface="Arial"/>
                <a:cs typeface="Arial"/>
              </a:rPr>
              <a:t>C=[5,6,7,8,9]</a:t>
            </a:r>
          </a:p>
          <a:p>
            <a:pPr marL="12700" marR="3375660">
              <a:lnSpc>
                <a:spcPct val="100000"/>
              </a:lnSpc>
              <a:spcBef>
                <a:spcPts val="5"/>
              </a:spcBef>
            </a:pPr>
            <a:r>
              <a:rPr lang="en-US" sz="1800" b="1" dirty="0">
                <a:solidFill>
                  <a:srgbClr val="00AF50"/>
                </a:solidFill>
                <a:latin typeface="Arial"/>
                <a:cs typeface="Arial"/>
              </a:rPr>
              <a:t>D=</a:t>
            </a:r>
            <a:r>
              <a:rPr lang="en-US" sz="1800" b="1" dirty="0" err="1">
                <a:solidFill>
                  <a:srgbClr val="00AF50"/>
                </a:solidFill>
                <a:latin typeface="Arial"/>
                <a:cs typeface="Arial"/>
              </a:rPr>
              <a:t>n.arange</a:t>
            </a:r>
            <a:r>
              <a:rPr lang="en-US" sz="1800" b="1" dirty="0">
                <a:solidFill>
                  <a:srgbClr val="00AF50"/>
                </a:solidFill>
                <a:latin typeface="Arial"/>
                <a:cs typeface="Arial"/>
              </a:rPr>
              <a:t>(</a:t>
            </a:r>
            <a:r>
              <a:rPr lang="en-US" sz="1800" b="1" dirty="0" err="1">
                <a:solidFill>
                  <a:srgbClr val="00AF50"/>
                </a:solidFill>
                <a:latin typeface="Arial"/>
                <a:cs typeface="Arial"/>
              </a:rPr>
              <a:t>len</a:t>
            </a:r>
            <a:r>
              <a:rPr lang="en-US" sz="1800" b="1" dirty="0">
                <a:solidFill>
                  <a:srgbClr val="00AF50"/>
                </a:solidFill>
                <a:latin typeface="Arial"/>
                <a:cs typeface="Arial"/>
              </a:rPr>
              <a:t>(A))</a:t>
            </a:r>
          </a:p>
          <a:p>
            <a:pPr marL="12700" marR="3375660">
              <a:lnSpc>
                <a:spcPct val="100000"/>
              </a:lnSpc>
              <a:spcBef>
                <a:spcPts val="5"/>
              </a:spcBef>
            </a:pPr>
            <a:r>
              <a:rPr lang="en-US" b="1" dirty="0" err="1">
                <a:solidFill>
                  <a:srgbClr val="00AF50"/>
                </a:solidFill>
                <a:latin typeface="Arial"/>
                <a:cs typeface="Arial"/>
              </a:rPr>
              <a:t>p.ylim</a:t>
            </a:r>
            <a:r>
              <a:rPr lang="en-US" b="1" dirty="0">
                <a:solidFill>
                  <a:srgbClr val="00AF50"/>
                </a:solidFill>
                <a:latin typeface="Arial"/>
                <a:cs typeface="Arial"/>
              </a:rPr>
              <a:t>(1,15)</a:t>
            </a:r>
            <a:endParaRPr lang="en-US" sz="1800" b="1" dirty="0">
              <a:solidFill>
                <a:srgbClr val="00AF50"/>
              </a:solidFill>
              <a:latin typeface="Arial"/>
              <a:cs typeface="Arial"/>
            </a:endParaRPr>
          </a:p>
          <a:p>
            <a:pPr marL="12700" marR="3375660">
              <a:lnSpc>
                <a:spcPct val="100000"/>
              </a:lnSpc>
              <a:spcBef>
                <a:spcPts val="5"/>
              </a:spcBef>
            </a:pPr>
            <a:r>
              <a:rPr lang="en-US" b="1" dirty="0" err="1">
                <a:solidFill>
                  <a:srgbClr val="00AF50"/>
                </a:solidFill>
                <a:latin typeface="Arial"/>
                <a:cs typeface="Arial"/>
              </a:rPr>
              <a:t>p.bar</a:t>
            </a:r>
            <a:r>
              <a:rPr lang="en-US" b="1" dirty="0">
                <a:solidFill>
                  <a:srgbClr val="00AF50"/>
                </a:solidFill>
                <a:latin typeface="Arial"/>
                <a:cs typeface="Arial"/>
              </a:rPr>
              <a:t>(</a:t>
            </a:r>
            <a:r>
              <a:rPr lang="en-US" b="1" dirty="0" err="1">
                <a:solidFill>
                  <a:srgbClr val="00AF50"/>
                </a:solidFill>
                <a:latin typeface="Arial"/>
                <a:cs typeface="Arial"/>
              </a:rPr>
              <a:t>D,A,width</a:t>
            </a:r>
            <a:r>
              <a:rPr lang="en-US" b="1" dirty="0">
                <a:solidFill>
                  <a:srgbClr val="00AF50"/>
                </a:solidFill>
                <a:latin typeface="Arial"/>
                <a:cs typeface="Arial"/>
              </a:rPr>
              <a:t>=0.2,label=‘</a:t>
            </a:r>
            <a:r>
              <a:rPr lang="en-US" b="1" dirty="0" err="1">
                <a:solidFill>
                  <a:srgbClr val="00AF50"/>
                </a:solidFill>
                <a:latin typeface="Arial"/>
                <a:cs typeface="Arial"/>
              </a:rPr>
              <a:t>Acol</a:t>
            </a:r>
            <a:r>
              <a:rPr lang="en-US" b="1" dirty="0">
                <a:solidFill>
                  <a:srgbClr val="00AF50"/>
                </a:solidFill>
                <a:latin typeface="Arial"/>
                <a:cs typeface="Arial"/>
              </a:rPr>
              <a:t>’)</a:t>
            </a:r>
          </a:p>
          <a:p>
            <a:pPr marL="12700" marR="3375660">
              <a:spcBef>
                <a:spcPts val="5"/>
              </a:spcBef>
            </a:pPr>
            <a:r>
              <a:rPr lang="en-US" b="1" dirty="0" err="1">
                <a:solidFill>
                  <a:srgbClr val="00AF50"/>
                </a:solidFill>
                <a:latin typeface="Arial"/>
                <a:cs typeface="Arial"/>
              </a:rPr>
              <a:t>p.bar</a:t>
            </a:r>
            <a:r>
              <a:rPr lang="en-US" b="1" dirty="0">
                <a:solidFill>
                  <a:srgbClr val="00AF50"/>
                </a:solidFill>
                <a:latin typeface="Arial"/>
                <a:cs typeface="Arial"/>
              </a:rPr>
              <a:t>(D+0.35,B,width=0.2,label=‘</a:t>
            </a:r>
            <a:r>
              <a:rPr lang="en-US" b="1" dirty="0" err="1">
                <a:solidFill>
                  <a:srgbClr val="00AF50"/>
                </a:solidFill>
                <a:latin typeface="Arial"/>
                <a:cs typeface="Arial"/>
              </a:rPr>
              <a:t>Bcol</a:t>
            </a:r>
            <a:r>
              <a:rPr lang="en-US" b="1" dirty="0">
                <a:solidFill>
                  <a:srgbClr val="00AF50"/>
                </a:solidFill>
                <a:latin typeface="Arial"/>
                <a:cs typeface="Arial"/>
              </a:rPr>
              <a:t>’)</a:t>
            </a:r>
          </a:p>
          <a:p>
            <a:pPr marL="12700" marR="3375660">
              <a:spcBef>
                <a:spcPts val="5"/>
              </a:spcBef>
            </a:pPr>
            <a:r>
              <a:rPr lang="en-US" b="1" dirty="0" err="1">
                <a:solidFill>
                  <a:srgbClr val="00AF50"/>
                </a:solidFill>
                <a:latin typeface="Arial"/>
                <a:cs typeface="Arial"/>
              </a:rPr>
              <a:t>p.bar</a:t>
            </a:r>
            <a:r>
              <a:rPr lang="en-US" b="1" dirty="0">
                <a:solidFill>
                  <a:srgbClr val="00AF50"/>
                </a:solidFill>
                <a:latin typeface="Arial"/>
                <a:cs typeface="Arial"/>
              </a:rPr>
              <a:t>(D+0.70,C,width=0.2,label=‘</a:t>
            </a:r>
            <a:r>
              <a:rPr lang="en-US" b="1" dirty="0" err="1">
                <a:solidFill>
                  <a:srgbClr val="00AF50"/>
                </a:solidFill>
                <a:latin typeface="Arial"/>
                <a:cs typeface="Arial"/>
              </a:rPr>
              <a:t>Ccol</a:t>
            </a:r>
            <a:r>
              <a:rPr lang="en-US" b="1" dirty="0">
                <a:solidFill>
                  <a:srgbClr val="00AF50"/>
                </a:solidFill>
                <a:latin typeface="Arial"/>
                <a:cs typeface="Arial"/>
              </a:rPr>
              <a:t>’)</a:t>
            </a:r>
          </a:p>
          <a:p>
            <a:pPr marL="12700" marR="3375660">
              <a:lnSpc>
                <a:spcPct val="100000"/>
              </a:lnSpc>
              <a:spcBef>
                <a:spcPts val="5"/>
              </a:spcBef>
            </a:pPr>
            <a:r>
              <a:rPr lang="en-US" b="1" dirty="0" err="1">
                <a:solidFill>
                  <a:srgbClr val="00AF50"/>
                </a:solidFill>
                <a:latin typeface="Arial"/>
                <a:cs typeface="Arial"/>
              </a:rPr>
              <a:t>p.legend</a:t>
            </a:r>
            <a:r>
              <a:rPr lang="en-US" b="1" dirty="0">
                <a:solidFill>
                  <a:srgbClr val="00AF50"/>
                </a:solidFill>
                <a:latin typeface="Arial"/>
                <a:cs typeface="Arial"/>
              </a:rPr>
              <a:t>(</a:t>
            </a:r>
            <a:r>
              <a:rPr lang="en-US" b="1" dirty="0" err="1">
                <a:solidFill>
                  <a:srgbClr val="00AF50"/>
                </a:solidFill>
                <a:latin typeface="Arial"/>
                <a:cs typeface="Arial"/>
              </a:rPr>
              <a:t>loc</a:t>
            </a:r>
            <a:r>
              <a:rPr lang="en-US" b="1" dirty="0">
                <a:solidFill>
                  <a:srgbClr val="00AF50"/>
                </a:solidFill>
                <a:latin typeface="Arial"/>
                <a:cs typeface="Arial"/>
              </a:rPr>
              <a:t>=‘upper left’)</a:t>
            </a:r>
          </a:p>
          <a:p>
            <a:pPr marL="12700" marR="3375660">
              <a:lnSpc>
                <a:spcPct val="100000"/>
              </a:lnSpc>
              <a:spcBef>
                <a:spcPts val="5"/>
              </a:spcBef>
            </a:pPr>
            <a:r>
              <a:rPr lang="en-US" sz="1800" b="1" dirty="0" err="1">
                <a:solidFill>
                  <a:srgbClr val="00AF50"/>
                </a:solidFill>
                <a:latin typeface="Arial"/>
                <a:cs typeface="Arial"/>
              </a:rPr>
              <a:t>p.savefig</a:t>
            </a:r>
            <a:r>
              <a:rPr lang="en-US" sz="1800" b="1">
                <a:solidFill>
                  <a:srgbClr val="00AF50"/>
                </a:solidFill>
                <a:latin typeface="Arial"/>
                <a:cs typeface="Arial"/>
              </a:rPr>
              <a:t>()</a:t>
            </a:r>
            <a:endParaRPr lang="en-US" sz="1800" b="1" dirty="0">
              <a:solidFill>
                <a:srgbClr val="00AF50"/>
              </a:solidFill>
              <a:latin typeface="Arial"/>
              <a:cs typeface="Arial"/>
            </a:endParaRPr>
          </a:p>
          <a:p>
            <a:pPr marL="12700" marR="3375660">
              <a:lnSpc>
                <a:spcPct val="100000"/>
              </a:lnSpc>
              <a:spcBef>
                <a:spcPts val="5"/>
              </a:spcBef>
            </a:pPr>
            <a:r>
              <a:rPr sz="1800" b="1" dirty="0" err="1">
                <a:solidFill>
                  <a:srgbClr val="00AF50"/>
                </a:solidFill>
                <a:latin typeface="Arial"/>
                <a:cs typeface="Arial"/>
              </a:rPr>
              <a:t>plt.show</a:t>
            </a:r>
            <a:r>
              <a:rPr sz="1800" b="1" dirty="0">
                <a:solidFill>
                  <a:srgbClr val="00AF50"/>
                </a:solidFill>
                <a:latin typeface="Arial"/>
                <a:cs typeface="Arial"/>
              </a:rPr>
              <a:t>()</a:t>
            </a:r>
            <a:endParaRPr sz="18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17718227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63880" y="0"/>
            <a:ext cx="4494530" cy="646430"/>
          </a:xfrm>
          <a:custGeom>
            <a:avLst/>
            <a:gdLst/>
            <a:ahLst/>
            <a:cxnLst/>
            <a:rect l="l" t="t" r="r" b="b"/>
            <a:pathLst>
              <a:path w="4494530" h="646430">
                <a:moveTo>
                  <a:pt x="0" y="646176"/>
                </a:moveTo>
                <a:lnTo>
                  <a:pt x="4494276" y="646176"/>
                </a:lnTo>
                <a:lnTo>
                  <a:pt x="4494276" y="0"/>
                </a:lnTo>
                <a:lnTo>
                  <a:pt x="0" y="0"/>
                </a:lnTo>
                <a:lnTo>
                  <a:pt x="0" y="646176"/>
                </a:lnTo>
                <a:close/>
              </a:path>
            </a:pathLst>
          </a:custGeom>
          <a:solidFill>
            <a:srgbClr val="FAFFD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642924" y="20523"/>
            <a:ext cx="4292600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Plotting with</a:t>
            </a:r>
            <a:r>
              <a:rPr spc="-15" dirty="0"/>
              <a:t> </a:t>
            </a:r>
            <a:r>
              <a:rPr spc="-5" dirty="0"/>
              <a:t>Pyplot</a:t>
            </a:r>
          </a:p>
        </p:txBody>
      </p:sp>
      <p:sp>
        <p:nvSpPr>
          <p:cNvPr id="4" name="object 4"/>
          <p:cNvSpPr/>
          <p:nvPr/>
        </p:nvSpPr>
        <p:spPr>
          <a:xfrm>
            <a:off x="648462" y="549401"/>
            <a:ext cx="7560945" cy="0"/>
          </a:xfrm>
          <a:custGeom>
            <a:avLst/>
            <a:gdLst/>
            <a:ahLst/>
            <a:cxnLst/>
            <a:rect l="l" t="t" r="r" b="b"/>
            <a:pathLst>
              <a:path w="7560945">
                <a:moveTo>
                  <a:pt x="0" y="0"/>
                </a:moveTo>
                <a:lnTo>
                  <a:pt x="7560817" y="0"/>
                </a:lnTo>
              </a:path>
            </a:pathLst>
          </a:custGeom>
          <a:ln w="5029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642924" y="701802"/>
            <a:ext cx="4066540" cy="46901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solidFill>
                  <a:srgbClr val="FF0000"/>
                </a:solidFill>
                <a:latin typeface="Arial"/>
                <a:cs typeface="Arial"/>
              </a:rPr>
              <a:t>Plot </a:t>
            </a:r>
            <a:r>
              <a:rPr sz="1800" b="1" spc="-5" dirty="0">
                <a:solidFill>
                  <a:srgbClr val="FF0000"/>
                </a:solidFill>
                <a:latin typeface="Arial"/>
                <a:cs typeface="Arial"/>
              </a:rPr>
              <a:t>bar</a:t>
            </a:r>
            <a:r>
              <a:rPr sz="1800" b="1" spc="-1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800" b="1" spc="-5" dirty="0">
                <a:solidFill>
                  <a:srgbClr val="FF0000"/>
                </a:solidFill>
                <a:latin typeface="Arial"/>
                <a:cs typeface="Arial"/>
              </a:rPr>
              <a:t>graphs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800" b="1" spc="-5" dirty="0">
                <a:solidFill>
                  <a:srgbClr val="FF0000"/>
                </a:solidFill>
                <a:latin typeface="Arial"/>
                <a:cs typeface="Arial"/>
              </a:rPr>
              <a:t>e.g</a:t>
            </a:r>
            <a:r>
              <a:rPr sz="1800" b="1" spc="-10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1800" b="1" spc="-5" dirty="0">
                <a:solidFill>
                  <a:srgbClr val="FF0000"/>
                </a:solidFill>
                <a:latin typeface="Arial"/>
                <a:cs typeface="Arial"/>
              </a:rPr>
              <a:t>program</a:t>
            </a:r>
            <a:endParaRPr sz="1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850">
              <a:latin typeface="Times New Roman"/>
              <a:cs typeface="Times New Roman"/>
            </a:endParaRPr>
          </a:p>
          <a:p>
            <a:pPr marL="12700" marR="766445">
              <a:lnSpc>
                <a:spcPct val="100000"/>
              </a:lnSpc>
              <a:spcBef>
                <a:spcPts val="5"/>
              </a:spcBef>
            </a:pPr>
            <a:r>
              <a:rPr sz="1800" b="1" dirty="0">
                <a:solidFill>
                  <a:srgbClr val="00AF50"/>
                </a:solidFill>
                <a:latin typeface="Arial"/>
                <a:cs typeface="Arial"/>
              </a:rPr>
              <a:t>import </a:t>
            </a:r>
            <a:r>
              <a:rPr sz="1800" b="1" spc="-5" dirty="0">
                <a:solidFill>
                  <a:srgbClr val="00AF50"/>
                </a:solidFill>
                <a:latin typeface="Arial"/>
                <a:cs typeface="Arial"/>
              </a:rPr>
              <a:t>matplotlib.pyplot as </a:t>
            </a:r>
            <a:r>
              <a:rPr sz="1800" b="1" dirty="0">
                <a:solidFill>
                  <a:srgbClr val="00AF50"/>
                </a:solidFill>
                <a:latin typeface="Arial"/>
                <a:cs typeface="Arial"/>
              </a:rPr>
              <a:t>plt  import numpy </a:t>
            </a:r>
            <a:r>
              <a:rPr sz="1800" b="1" spc="-5" dirty="0">
                <a:solidFill>
                  <a:srgbClr val="00AF50"/>
                </a:solidFill>
                <a:latin typeface="Arial"/>
                <a:cs typeface="Arial"/>
              </a:rPr>
              <a:t>as</a:t>
            </a:r>
            <a:r>
              <a:rPr sz="1800" b="1" spc="-35" dirty="0">
                <a:solidFill>
                  <a:srgbClr val="00AF50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00AF50"/>
                </a:solidFill>
                <a:latin typeface="Arial"/>
                <a:cs typeface="Arial"/>
              </a:rPr>
              <a:t>np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800" b="1" spc="-5" dirty="0">
                <a:solidFill>
                  <a:srgbClr val="00AF50"/>
                </a:solidFill>
                <a:latin typeface="Arial"/>
                <a:cs typeface="Arial"/>
              </a:rPr>
              <a:t>label </a:t>
            </a:r>
            <a:r>
              <a:rPr sz="1800" b="1" dirty="0">
                <a:solidFill>
                  <a:srgbClr val="00AF50"/>
                </a:solidFill>
                <a:latin typeface="Arial"/>
                <a:cs typeface="Arial"/>
              </a:rPr>
              <a:t>= </a:t>
            </a:r>
            <a:r>
              <a:rPr sz="1800" b="1" spc="-10" dirty="0">
                <a:solidFill>
                  <a:srgbClr val="00AF50"/>
                </a:solidFill>
                <a:latin typeface="Arial"/>
                <a:cs typeface="Arial"/>
              </a:rPr>
              <a:t>['Anil', 'Vikas',</a:t>
            </a:r>
            <a:r>
              <a:rPr sz="1800" b="1" spc="30" dirty="0">
                <a:solidFill>
                  <a:srgbClr val="00AF50"/>
                </a:solidFill>
                <a:latin typeface="Arial"/>
                <a:cs typeface="Arial"/>
              </a:rPr>
              <a:t> </a:t>
            </a:r>
            <a:r>
              <a:rPr sz="1800" b="1" spc="-5" dirty="0">
                <a:solidFill>
                  <a:srgbClr val="00AF50"/>
                </a:solidFill>
                <a:latin typeface="Arial"/>
                <a:cs typeface="Arial"/>
              </a:rPr>
              <a:t>'Dharma',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800" b="1" spc="-5" dirty="0">
                <a:solidFill>
                  <a:srgbClr val="00AF50"/>
                </a:solidFill>
                <a:latin typeface="Arial"/>
                <a:cs typeface="Arial"/>
              </a:rPr>
              <a:t>'Mahen', </a:t>
            </a:r>
            <a:r>
              <a:rPr sz="1800" b="1" dirty="0">
                <a:solidFill>
                  <a:srgbClr val="00AF50"/>
                </a:solidFill>
                <a:latin typeface="Arial"/>
                <a:cs typeface="Arial"/>
              </a:rPr>
              <a:t>'Manish',</a:t>
            </a:r>
            <a:r>
              <a:rPr sz="1800" b="1" spc="-40" dirty="0">
                <a:solidFill>
                  <a:srgbClr val="00AF50"/>
                </a:solidFill>
                <a:latin typeface="Arial"/>
                <a:cs typeface="Arial"/>
              </a:rPr>
              <a:t> </a:t>
            </a:r>
            <a:r>
              <a:rPr sz="1800" b="1" spc="-5" dirty="0">
                <a:solidFill>
                  <a:srgbClr val="00AF50"/>
                </a:solidFill>
                <a:latin typeface="Arial"/>
                <a:cs typeface="Arial"/>
              </a:rPr>
              <a:t>'Rajesh']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800" b="1" spc="-5" dirty="0">
                <a:solidFill>
                  <a:srgbClr val="00AF50"/>
                </a:solidFill>
                <a:latin typeface="Arial"/>
                <a:cs typeface="Arial"/>
              </a:rPr>
              <a:t>per </a:t>
            </a:r>
            <a:r>
              <a:rPr sz="1800" b="1" dirty="0">
                <a:solidFill>
                  <a:srgbClr val="00AF50"/>
                </a:solidFill>
                <a:latin typeface="Arial"/>
                <a:cs typeface="Arial"/>
              </a:rPr>
              <a:t>= </a:t>
            </a:r>
            <a:r>
              <a:rPr sz="1800" b="1" spc="-5" dirty="0">
                <a:solidFill>
                  <a:srgbClr val="00AF50"/>
                </a:solidFill>
                <a:latin typeface="Arial"/>
                <a:cs typeface="Arial"/>
              </a:rPr>
              <a:t>[94,85,45,25,50,54]</a:t>
            </a:r>
            <a:endParaRPr sz="1800">
              <a:latin typeface="Arial"/>
              <a:cs typeface="Arial"/>
            </a:endParaRPr>
          </a:p>
          <a:p>
            <a:pPr marL="12700" marR="939800">
              <a:lnSpc>
                <a:spcPct val="100000"/>
              </a:lnSpc>
            </a:pPr>
            <a:r>
              <a:rPr sz="1800" b="1" dirty="0">
                <a:solidFill>
                  <a:srgbClr val="00AF50"/>
                </a:solidFill>
                <a:latin typeface="Arial"/>
                <a:cs typeface="Arial"/>
              </a:rPr>
              <a:t>index = </a:t>
            </a:r>
            <a:r>
              <a:rPr sz="1800" b="1" spc="-5" dirty="0">
                <a:solidFill>
                  <a:srgbClr val="00AF50"/>
                </a:solidFill>
                <a:latin typeface="Arial"/>
                <a:cs typeface="Arial"/>
              </a:rPr>
              <a:t>np.arange(len(label))  plt.bar(index,</a:t>
            </a:r>
            <a:r>
              <a:rPr sz="1800" b="1" spc="-25" dirty="0">
                <a:solidFill>
                  <a:srgbClr val="00AF50"/>
                </a:solidFill>
                <a:latin typeface="Arial"/>
                <a:cs typeface="Arial"/>
              </a:rPr>
              <a:t> </a:t>
            </a:r>
            <a:r>
              <a:rPr sz="1800" b="1" spc="-5" dirty="0">
                <a:solidFill>
                  <a:srgbClr val="00AF50"/>
                </a:solidFill>
                <a:latin typeface="Arial"/>
                <a:cs typeface="Arial"/>
              </a:rPr>
              <a:t>per)</a:t>
            </a:r>
            <a:endParaRPr sz="1800">
              <a:latin typeface="Arial"/>
              <a:cs typeface="Arial"/>
            </a:endParaRPr>
          </a:p>
          <a:p>
            <a:pPr marL="12700" marR="5080">
              <a:lnSpc>
                <a:spcPct val="100000"/>
              </a:lnSpc>
            </a:pPr>
            <a:r>
              <a:rPr sz="1800" b="1" dirty="0">
                <a:solidFill>
                  <a:srgbClr val="00AF50"/>
                </a:solidFill>
                <a:latin typeface="Arial"/>
                <a:cs typeface="Arial"/>
              </a:rPr>
              <a:t>plt.xlabel('Student </a:t>
            </a:r>
            <a:r>
              <a:rPr sz="1800" b="1" spc="-5" dirty="0">
                <a:solidFill>
                  <a:srgbClr val="00AF50"/>
                </a:solidFill>
                <a:latin typeface="Arial"/>
                <a:cs typeface="Arial"/>
              </a:rPr>
              <a:t>Name',</a:t>
            </a:r>
            <a:r>
              <a:rPr sz="1800" b="1" spc="-35" dirty="0">
                <a:solidFill>
                  <a:srgbClr val="00AF50"/>
                </a:solidFill>
                <a:latin typeface="Arial"/>
                <a:cs typeface="Arial"/>
              </a:rPr>
              <a:t> </a:t>
            </a:r>
            <a:r>
              <a:rPr sz="1800" b="1" spc="-5" dirty="0">
                <a:solidFill>
                  <a:srgbClr val="00AF50"/>
                </a:solidFill>
                <a:latin typeface="Arial"/>
                <a:cs typeface="Arial"/>
              </a:rPr>
              <a:t>fontsize=5)  plt.ylabel('Percentage', fontsize=5)  plt.xticks(index, </a:t>
            </a:r>
            <a:r>
              <a:rPr sz="1800" b="1" dirty="0">
                <a:solidFill>
                  <a:srgbClr val="00AF50"/>
                </a:solidFill>
                <a:latin typeface="Arial"/>
                <a:cs typeface="Arial"/>
              </a:rPr>
              <a:t>label, </a:t>
            </a:r>
            <a:r>
              <a:rPr sz="1800" b="1" spc="-5" dirty="0">
                <a:solidFill>
                  <a:srgbClr val="00AF50"/>
                </a:solidFill>
                <a:latin typeface="Arial"/>
                <a:cs typeface="Arial"/>
              </a:rPr>
              <a:t>fontsize=5,  </a:t>
            </a:r>
            <a:r>
              <a:rPr sz="1800" b="1" dirty="0">
                <a:solidFill>
                  <a:srgbClr val="00AF50"/>
                </a:solidFill>
                <a:latin typeface="Arial"/>
                <a:cs typeface="Arial"/>
              </a:rPr>
              <a:t>rotation=30)</a:t>
            </a:r>
            <a:endParaRPr sz="1800">
              <a:latin typeface="Arial"/>
              <a:cs typeface="Arial"/>
            </a:endParaRPr>
          </a:p>
          <a:p>
            <a:pPr marL="12700" marR="35560">
              <a:lnSpc>
                <a:spcPct val="100000"/>
              </a:lnSpc>
              <a:spcBef>
                <a:spcPts val="5"/>
              </a:spcBef>
            </a:pPr>
            <a:r>
              <a:rPr sz="1800" b="1" spc="-5" dirty="0">
                <a:solidFill>
                  <a:srgbClr val="00AF50"/>
                </a:solidFill>
                <a:latin typeface="Arial"/>
                <a:cs typeface="Arial"/>
              </a:rPr>
              <a:t>plt.title('Percentage </a:t>
            </a:r>
            <a:r>
              <a:rPr sz="1800" b="1" dirty="0">
                <a:solidFill>
                  <a:srgbClr val="00AF50"/>
                </a:solidFill>
                <a:latin typeface="Arial"/>
                <a:cs typeface="Arial"/>
              </a:rPr>
              <a:t>of </a:t>
            </a:r>
            <a:r>
              <a:rPr sz="1800" b="1" spc="-5" dirty="0">
                <a:solidFill>
                  <a:srgbClr val="00AF50"/>
                </a:solidFill>
                <a:latin typeface="Arial"/>
                <a:cs typeface="Arial"/>
              </a:rPr>
              <a:t>Marks </a:t>
            </a:r>
            <a:r>
              <a:rPr sz="1800" b="1" spc="-10" dirty="0">
                <a:solidFill>
                  <a:srgbClr val="00AF50"/>
                </a:solidFill>
                <a:latin typeface="Arial"/>
                <a:cs typeface="Arial"/>
              </a:rPr>
              <a:t>achieve  </a:t>
            </a:r>
            <a:r>
              <a:rPr sz="1800" b="1" spc="-5" dirty="0">
                <a:solidFill>
                  <a:srgbClr val="00AF50"/>
                </a:solidFill>
                <a:latin typeface="Arial"/>
                <a:cs typeface="Arial"/>
              </a:rPr>
              <a:t>by </a:t>
            </a:r>
            <a:r>
              <a:rPr sz="1800" b="1" dirty="0">
                <a:solidFill>
                  <a:srgbClr val="00AF50"/>
                </a:solidFill>
                <a:latin typeface="Arial"/>
                <a:cs typeface="Arial"/>
              </a:rPr>
              <a:t>student </a:t>
            </a:r>
            <a:r>
              <a:rPr sz="1800" b="1" spc="-5" dirty="0">
                <a:solidFill>
                  <a:srgbClr val="00AF50"/>
                </a:solidFill>
                <a:latin typeface="Arial"/>
                <a:cs typeface="Arial"/>
              </a:rPr>
              <a:t>Class</a:t>
            </a:r>
            <a:r>
              <a:rPr sz="1800" b="1" dirty="0">
                <a:solidFill>
                  <a:srgbClr val="00AF50"/>
                </a:solidFill>
                <a:latin typeface="Arial"/>
                <a:cs typeface="Arial"/>
              </a:rPr>
              <a:t> XII')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1800" b="1" dirty="0">
                <a:solidFill>
                  <a:srgbClr val="00AF50"/>
                </a:solidFill>
                <a:latin typeface="Arial"/>
                <a:cs typeface="Arial"/>
              </a:rPr>
              <a:t>plt.show()</a:t>
            </a:r>
            <a:endParaRPr sz="1800">
              <a:latin typeface="Arial"/>
              <a:cs typeface="Arial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4817364" y="1080516"/>
            <a:ext cx="4218432" cy="478231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4530090" y="1484375"/>
            <a:ext cx="2129790" cy="3208020"/>
          </a:xfrm>
          <a:custGeom>
            <a:avLst/>
            <a:gdLst/>
            <a:ahLst/>
            <a:cxnLst/>
            <a:rect l="l" t="t" r="r" b="b"/>
            <a:pathLst>
              <a:path w="2129790" h="3208020">
                <a:moveTo>
                  <a:pt x="2082156" y="59952"/>
                </a:moveTo>
                <a:lnTo>
                  <a:pt x="0" y="3200908"/>
                </a:lnTo>
                <a:lnTo>
                  <a:pt x="10668" y="3207893"/>
                </a:lnTo>
                <a:lnTo>
                  <a:pt x="2092779" y="67006"/>
                </a:lnTo>
                <a:lnTo>
                  <a:pt x="2082156" y="59952"/>
                </a:lnTo>
                <a:close/>
              </a:path>
              <a:path w="2129790" h="3208020">
                <a:moveTo>
                  <a:pt x="2123527" y="49402"/>
                </a:moveTo>
                <a:lnTo>
                  <a:pt x="2089150" y="49402"/>
                </a:lnTo>
                <a:lnTo>
                  <a:pt x="2099817" y="56387"/>
                </a:lnTo>
                <a:lnTo>
                  <a:pt x="2092779" y="67006"/>
                </a:lnTo>
                <a:lnTo>
                  <a:pt x="2119249" y="84582"/>
                </a:lnTo>
                <a:lnTo>
                  <a:pt x="2123527" y="49402"/>
                </a:lnTo>
                <a:close/>
              </a:path>
              <a:path w="2129790" h="3208020">
                <a:moveTo>
                  <a:pt x="2089150" y="49402"/>
                </a:moveTo>
                <a:lnTo>
                  <a:pt x="2082156" y="59952"/>
                </a:lnTo>
                <a:lnTo>
                  <a:pt x="2092779" y="67006"/>
                </a:lnTo>
                <a:lnTo>
                  <a:pt x="2099817" y="56387"/>
                </a:lnTo>
                <a:lnTo>
                  <a:pt x="2089150" y="49402"/>
                </a:lnTo>
                <a:close/>
              </a:path>
              <a:path w="2129790" h="3208020">
                <a:moveTo>
                  <a:pt x="2129536" y="0"/>
                </a:moveTo>
                <a:lnTo>
                  <a:pt x="2055749" y="42418"/>
                </a:lnTo>
                <a:lnTo>
                  <a:pt x="2082156" y="59952"/>
                </a:lnTo>
                <a:lnTo>
                  <a:pt x="2089150" y="49402"/>
                </a:lnTo>
                <a:lnTo>
                  <a:pt x="2123527" y="49402"/>
                </a:lnTo>
                <a:lnTo>
                  <a:pt x="212953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4387977" y="3712336"/>
            <a:ext cx="2272665" cy="2021205"/>
          </a:xfrm>
          <a:custGeom>
            <a:avLst/>
            <a:gdLst/>
            <a:ahLst/>
            <a:cxnLst/>
            <a:rect l="l" t="t" r="r" b="b"/>
            <a:pathLst>
              <a:path w="2272665" h="2021204">
                <a:moveTo>
                  <a:pt x="2211227" y="1975045"/>
                </a:moveTo>
                <a:lnTo>
                  <a:pt x="2190115" y="1998776"/>
                </a:lnTo>
                <a:lnTo>
                  <a:pt x="2272411" y="2020925"/>
                </a:lnTo>
                <a:lnTo>
                  <a:pt x="2257444" y="1983486"/>
                </a:lnTo>
                <a:lnTo>
                  <a:pt x="2220722" y="1983486"/>
                </a:lnTo>
                <a:lnTo>
                  <a:pt x="2211227" y="1975045"/>
                </a:lnTo>
                <a:close/>
              </a:path>
              <a:path w="2272665" h="2021204">
                <a:moveTo>
                  <a:pt x="2219697" y="1965524"/>
                </a:moveTo>
                <a:lnTo>
                  <a:pt x="2211227" y="1975045"/>
                </a:lnTo>
                <a:lnTo>
                  <a:pt x="2220722" y="1983486"/>
                </a:lnTo>
                <a:lnTo>
                  <a:pt x="2229230" y="1973999"/>
                </a:lnTo>
                <a:lnTo>
                  <a:pt x="2219697" y="1965524"/>
                </a:lnTo>
                <a:close/>
              </a:path>
              <a:path w="2272665" h="2021204">
                <a:moveTo>
                  <a:pt x="2240788" y="1941817"/>
                </a:moveTo>
                <a:lnTo>
                  <a:pt x="2219697" y="1965524"/>
                </a:lnTo>
                <a:lnTo>
                  <a:pt x="2229230" y="1973999"/>
                </a:lnTo>
                <a:lnTo>
                  <a:pt x="2220722" y="1983486"/>
                </a:lnTo>
                <a:lnTo>
                  <a:pt x="2257444" y="1983486"/>
                </a:lnTo>
                <a:lnTo>
                  <a:pt x="2240788" y="1941817"/>
                </a:lnTo>
                <a:close/>
              </a:path>
              <a:path w="2272665" h="2021204">
                <a:moveTo>
                  <a:pt x="8382" y="0"/>
                </a:moveTo>
                <a:lnTo>
                  <a:pt x="0" y="9398"/>
                </a:lnTo>
                <a:lnTo>
                  <a:pt x="2211227" y="1975045"/>
                </a:lnTo>
                <a:lnTo>
                  <a:pt x="2219697" y="1965524"/>
                </a:lnTo>
                <a:lnTo>
                  <a:pt x="8382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4388865" y="3537203"/>
            <a:ext cx="543560" cy="329565"/>
          </a:xfrm>
          <a:custGeom>
            <a:avLst/>
            <a:gdLst/>
            <a:ahLst/>
            <a:cxnLst/>
            <a:rect l="l" t="t" r="r" b="b"/>
            <a:pathLst>
              <a:path w="543560" h="329564">
                <a:moveTo>
                  <a:pt x="474758" y="33713"/>
                </a:moveTo>
                <a:lnTo>
                  <a:pt x="0" y="318643"/>
                </a:lnTo>
                <a:lnTo>
                  <a:pt x="6604" y="329438"/>
                </a:lnTo>
                <a:lnTo>
                  <a:pt x="481275" y="44610"/>
                </a:lnTo>
                <a:lnTo>
                  <a:pt x="474758" y="33713"/>
                </a:lnTo>
                <a:close/>
              </a:path>
              <a:path w="543560" h="329564">
                <a:moveTo>
                  <a:pt x="526019" y="27178"/>
                </a:moveTo>
                <a:lnTo>
                  <a:pt x="485648" y="27178"/>
                </a:lnTo>
                <a:lnTo>
                  <a:pt x="492125" y="38100"/>
                </a:lnTo>
                <a:lnTo>
                  <a:pt x="481275" y="44610"/>
                </a:lnTo>
                <a:lnTo>
                  <a:pt x="497586" y="71882"/>
                </a:lnTo>
                <a:lnTo>
                  <a:pt x="526019" y="27178"/>
                </a:lnTo>
                <a:close/>
              </a:path>
              <a:path w="543560" h="329564">
                <a:moveTo>
                  <a:pt x="485648" y="27178"/>
                </a:moveTo>
                <a:lnTo>
                  <a:pt x="474758" y="33713"/>
                </a:lnTo>
                <a:lnTo>
                  <a:pt x="481275" y="44610"/>
                </a:lnTo>
                <a:lnTo>
                  <a:pt x="492125" y="38100"/>
                </a:lnTo>
                <a:lnTo>
                  <a:pt x="485648" y="27178"/>
                </a:lnTo>
                <a:close/>
              </a:path>
              <a:path w="543560" h="329564">
                <a:moveTo>
                  <a:pt x="543306" y="0"/>
                </a:moveTo>
                <a:lnTo>
                  <a:pt x="458470" y="6476"/>
                </a:lnTo>
                <a:lnTo>
                  <a:pt x="474758" y="33713"/>
                </a:lnTo>
                <a:lnTo>
                  <a:pt x="485648" y="27178"/>
                </a:lnTo>
                <a:lnTo>
                  <a:pt x="526019" y="27178"/>
                </a:lnTo>
                <a:lnTo>
                  <a:pt x="54330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4387469" y="4252214"/>
            <a:ext cx="1193165" cy="1300480"/>
          </a:xfrm>
          <a:custGeom>
            <a:avLst/>
            <a:gdLst/>
            <a:ahLst/>
            <a:cxnLst/>
            <a:rect l="l" t="t" r="r" b="b"/>
            <a:pathLst>
              <a:path w="1193164" h="1300479">
                <a:moveTo>
                  <a:pt x="1136686" y="1248554"/>
                </a:moveTo>
                <a:lnTo>
                  <a:pt x="1113281" y="1270000"/>
                </a:lnTo>
                <a:lnTo>
                  <a:pt x="1192783" y="1300480"/>
                </a:lnTo>
                <a:lnTo>
                  <a:pt x="1180647" y="1257935"/>
                </a:lnTo>
                <a:lnTo>
                  <a:pt x="1145285" y="1257935"/>
                </a:lnTo>
                <a:lnTo>
                  <a:pt x="1136686" y="1248554"/>
                </a:lnTo>
                <a:close/>
              </a:path>
              <a:path w="1193164" h="1300479">
                <a:moveTo>
                  <a:pt x="1146028" y="1239994"/>
                </a:moveTo>
                <a:lnTo>
                  <a:pt x="1136686" y="1248554"/>
                </a:lnTo>
                <a:lnTo>
                  <a:pt x="1145285" y="1257935"/>
                </a:lnTo>
                <a:lnTo>
                  <a:pt x="1154556" y="1249299"/>
                </a:lnTo>
                <a:lnTo>
                  <a:pt x="1146028" y="1239994"/>
                </a:lnTo>
                <a:close/>
              </a:path>
              <a:path w="1193164" h="1300479">
                <a:moveTo>
                  <a:pt x="1169415" y="1218565"/>
                </a:moveTo>
                <a:lnTo>
                  <a:pt x="1146028" y="1239994"/>
                </a:lnTo>
                <a:lnTo>
                  <a:pt x="1154556" y="1249299"/>
                </a:lnTo>
                <a:lnTo>
                  <a:pt x="1145285" y="1257935"/>
                </a:lnTo>
                <a:lnTo>
                  <a:pt x="1180647" y="1257935"/>
                </a:lnTo>
                <a:lnTo>
                  <a:pt x="1169415" y="1218565"/>
                </a:lnTo>
                <a:close/>
              </a:path>
              <a:path w="1193164" h="1300479">
                <a:moveTo>
                  <a:pt x="9397" y="0"/>
                </a:moveTo>
                <a:lnTo>
                  <a:pt x="0" y="8636"/>
                </a:lnTo>
                <a:lnTo>
                  <a:pt x="1136686" y="1248554"/>
                </a:lnTo>
                <a:lnTo>
                  <a:pt x="1146028" y="1239994"/>
                </a:lnTo>
                <a:lnTo>
                  <a:pt x="9397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63880" y="0"/>
            <a:ext cx="6981825" cy="646430"/>
          </a:xfrm>
          <a:custGeom>
            <a:avLst/>
            <a:gdLst/>
            <a:ahLst/>
            <a:cxnLst/>
            <a:rect l="l" t="t" r="r" b="b"/>
            <a:pathLst>
              <a:path w="6981825" h="646430">
                <a:moveTo>
                  <a:pt x="0" y="646176"/>
                </a:moveTo>
                <a:lnTo>
                  <a:pt x="6981444" y="646176"/>
                </a:lnTo>
                <a:lnTo>
                  <a:pt x="6981444" y="0"/>
                </a:lnTo>
                <a:lnTo>
                  <a:pt x="0" y="0"/>
                </a:lnTo>
                <a:lnTo>
                  <a:pt x="0" y="646176"/>
                </a:lnTo>
                <a:close/>
              </a:path>
            </a:pathLst>
          </a:custGeom>
          <a:solidFill>
            <a:srgbClr val="FAFFD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642924" y="20523"/>
            <a:ext cx="6757034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Data </a:t>
            </a:r>
            <a:r>
              <a:rPr spc="-5" dirty="0"/>
              <a:t>visualization using</a:t>
            </a:r>
            <a:r>
              <a:rPr spc="5" dirty="0"/>
              <a:t> </a:t>
            </a:r>
            <a:r>
              <a:rPr spc="-5" dirty="0"/>
              <a:t>Pyplot</a:t>
            </a:r>
          </a:p>
        </p:txBody>
      </p:sp>
      <p:sp>
        <p:nvSpPr>
          <p:cNvPr id="4" name="object 4"/>
          <p:cNvSpPr/>
          <p:nvPr/>
        </p:nvSpPr>
        <p:spPr>
          <a:xfrm>
            <a:off x="648462" y="549401"/>
            <a:ext cx="7560945" cy="0"/>
          </a:xfrm>
          <a:custGeom>
            <a:avLst/>
            <a:gdLst/>
            <a:ahLst/>
            <a:cxnLst/>
            <a:rect l="l" t="t" r="r" b="b"/>
            <a:pathLst>
              <a:path w="7560945">
                <a:moveTo>
                  <a:pt x="0" y="0"/>
                </a:moveTo>
                <a:lnTo>
                  <a:pt x="7560817" y="0"/>
                </a:lnTo>
              </a:path>
            </a:pathLst>
          </a:custGeom>
          <a:ln w="5029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371563" y="6417564"/>
            <a:ext cx="8344534" cy="108585"/>
          </a:xfrm>
          <a:custGeom>
            <a:avLst/>
            <a:gdLst/>
            <a:ahLst/>
            <a:cxnLst/>
            <a:rect l="l" t="t" r="r" b="b"/>
            <a:pathLst>
              <a:path w="8344534" h="108584">
                <a:moveTo>
                  <a:pt x="21069" y="67868"/>
                </a:moveTo>
                <a:lnTo>
                  <a:pt x="6070" y="67868"/>
                </a:lnTo>
                <a:lnTo>
                  <a:pt x="0" y="73939"/>
                </a:lnTo>
                <a:lnTo>
                  <a:pt x="0" y="108585"/>
                </a:lnTo>
                <a:lnTo>
                  <a:pt x="10570" y="106451"/>
                </a:lnTo>
                <a:lnTo>
                  <a:pt x="19200" y="100634"/>
                </a:lnTo>
                <a:lnTo>
                  <a:pt x="25019" y="92007"/>
                </a:lnTo>
                <a:lnTo>
                  <a:pt x="27152" y="81445"/>
                </a:lnTo>
                <a:lnTo>
                  <a:pt x="27152" y="73939"/>
                </a:lnTo>
                <a:lnTo>
                  <a:pt x="21069" y="67868"/>
                </a:lnTo>
                <a:close/>
              </a:path>
              <a:path w="8344534" h="108584">
                <a:moveTo>
                  <a:pt x="8344192" y="27139"/>
                </a:moveTo>
                <a:lnTo>
                  <a:pt x="8317014" y="27139"/>
                </a:lnTo>
                <a:lnTo>
                  <a:pt x="8317014" y="54292"/>
                </a:lnTo>
                <a:lnTo>
                  <a:pt x="8327582" y="52159"/>
                </a:lnTo>
                <a:lnTo>
                  <a:pt x="8336222" y="46340"/>
                </a:lnTo>
                <a:lnTo>
                  <a:pt x="8342052" y="37710"/>
                </a:lnTo>
                <a:lnTo>
                  <a:pt x="8344192" y="27139"/>
                </a:lnTo>
                <a:close/>
              </a:path>
              <a:path w="8344534" h="108584">
                <a:moveTo>
                  <a:pt x="8317014" y="0"/>
                </a:moveTo>
                <a:lnTo>
                  <a:pt x="8306465" y="2133"/>
                </a:lnTo>
                <a:lnTo>
                  <a:pt x="8297868" y="7950"/>
                </a:lnTo>
                <a:lnTo>
                  <a:pt x="8292082" y="16577"/>
                </a:lnTo>
                <a:lnTo>
                  <a:pt x="8289963" y="27139"/>
                </a:lnTo>
                <a:lnTo>
                  <a:pt x="8289963" y="34645"/>
                </a:lnTo>
                <a:lnTo>
                  <a:pt x="8295932" y="40716"/>
                </a:lnTo>
                <a:lnTo>
                  <a:pt x="8310918" y="40716"/>
                </a:lnTo>
                <a:lnTo>
                  <a:pt x="8317014" y="34645"/>
                </a:lnTo>
                <a:lnTo>
                  <a:pt x="8317014" y="27139"/>
                </a:lnTo>
                <a:lnTo>
                  <a:pt x="8344192" y="27139"/>
                </a:lnTo>
                <a:lnTo>
                  <a:pt x="8342052" y="16577"/>
                </a:lnTo>
                <a:lnTo>
                  <a:pt x="8336222" y="7950"/>
                </a:lnTo>
                <a:lnTo>
                  <a:pt x="8327582" y="2133"/>
                </a:lnTo>
                <a:lnTo>
                  <a:pt x="8317014" y="0"/>
                </a:lnTo>
                <a:close/>
              </a:path>
            </a:pathLst>
          </a:custGeom>
          <a:solidFill>
            <a:srgbClr val="CDB18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8661527" y="6444703"/>
            <a:ext cx="54610" cy="27305"/>
          </a:xfrm>
          <a:custGeom>
            <a:avLst/>
            <a:gdLst/>
            <a:ahLst/>
            <a:cxnLst/>
            <a:rect l="l" t="t" r="r" b="b"/>
            <a:pathLst>
              <a:path w="54609" h="27304">
                <a:moveTo>
                  <a:pt x="0" y="27152"/>
                </a:moveTo>
                <a:lnTo>
                  <a:pt x="27050" y="27152"/>
                </a:lnTo>
                <a:lnTo>
                  <a:pt x="37619" y="25019"/>
                </a:lnTo>
                <a:lnTo>
                  <a:pt x="46259" y="19200"/>
                </a:lnTo>
                <a:lnTo>
                  <a:pt x="52089" y="10570"/>
                </a:lnTo>
                <a:lnTo>
                  <a:pt x="54228" y="0"/>
                </a:lnTo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635609" y="884936"/>
            <a:ext cx="8208645" cy="442236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6350" algn="just">
              <a:lnSpc>
                <a:spcPct val="100000"/>
              </a:lnSpc>
              <a:spcBef>
                <a:spcPts val="105"/>
              </a:spcBef>
            </a:pPr>
            <a:r>
              <a:rPr sz="2000" b="1" spc="-5" dirty="0" err="1">
                <a:solidFill>
                  <a:srgbClr val="FF0000"/>
                </a:solidFill>
                <a:latin typeface="Arial"/>
                <a:cs typeface="Arial"/>
              </a:rPr>
              <a:t>Matplotlib</a:t>
            </a:r>
            <a:r>
              <a:rPr lang="en-US" sz="2000" b="1" spc="-5" dirty="0">
                <a:solidFill>
                  <a:srgbClr val="FF0000"/>
                </a:solidFill>
                <a:latin typeface="Arial"/>
                <a:cs typeface="Arial"/>
              </a:rPr>
              <a:t>- </a:t>
            </a:r>
            <a:r>
              <a:rPr sz="2000" b="1" spc="-5" dirty="0">
                <a:solidFill>
                  <a:srgbClr val="00AF50"/>
                </a:solidFill>
                <a:latin typeface="Arial"/>
                <a:cs typeface="Arial"/>
              </a:rPr>
              <a:t>is </a:t>
            </a:r>
            <a:r>
              <a:rPr sz="2000" b="1" dirty="0">
                <a:solidFill>
                  <a:srgbClr val="00AF50"/>
                </a:solidFill>
                <a:latin typeface="Arial"/>
                <a:cs typeface="Arial"/>
              </a:rPr>
              <a:t>the</a:t>
            </a:r>
            <a:r>
              <a:rPr lang="en-US" sz="2000" b="1" dirty="0">
                <a:solidFill>
                  <a:srgbClr val="00AF50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00AF50"/>
                </a:solidFill>
                <a:latin typeface="Arial"/>
                <a:cs typeface="Arial"/>
              </a:rPr>
              <a:t> </a:t>
            </a:r>
            <a:r>
              <a:rPr sz="2000" b="1" spc="-5" dirty="0">
                <a:solidFill>
                  <a:srgbClr val="00AF50"/>
                </a:solidFill>
                <a:latin typeface="Arial"/>
                <a:cs typeface="Arial"/>
              </a:rPr>
              <a:t>python </a:t>
            </a:r>
            <a:r>
              <a:rPr sz="2000" b="1" dirty="0">
                <a:solidFill>
                  <a:srgbClr val="00AF50"/>
                </a:solidFill>
                <a:latin typeface="Arial"/>
                <a:cs typeface="Arial"/>
              </a:rPr>
              <a:t>package/ library used to </a:t>
            </a:r>
            <a:r>
              <a:rPr sz="2000" b="1" spc="-5" dirty="0">
                <a:solidFill>
                  <a:srgbClr val="00AF50"/>
                </a:solidFill>
                <a:latin typeface="Arial"/>
                <a:cs typeface="Arial"/>
              </a:rPr>
              <a:t>create </a:t>
            </a:r>
            <a:r>
              <a:rPr sz="2000" b="1" dirty="0">
                <a:solidFill>
                  <a:srgbClr val="00AF50"/>
                </a:solidFill>
                <a:latin typeface="Arial"/>
                <a:cs typeface="Arial"/>
              </a:rPr>
              <a:t>2D  graphs and plots </a:t>
            </a:r>
            <a:r>
              <a:rPr sz="2000" b="1" spc="5" dirty="0">
                <a:solidFill>
                  <a:srgbClr val="00AF50"/>
                </a:solidFill>
                <a:latin typeface="Arial"/>
                <a:cs typeface="Arial"/>
              </a:rPr>
              <a:t>by </a:t>
            </a:r>
            <a:r>
              <a:rPr sz="2000" b="1" dirty="0">
                <a:solidFill>
                  <a:srgbClr val="00AF50"/>
                </a:solidFill>
                <a:latin typeface="Arial"/>
                <a:cs typeface="Arial"/>
              </a:rPr>
              <a:t>using </a:t>
            </a:r>
            <a:r>
              <a:rPr sz="2000" b="1" spc="-5" dirty="0">
                <a:solidFill>
                  <a:srgbClr val="00AF50"/>
                </a:solidFill>
                <a:latin typeface="Arial"/>
                <a:cs typeface="Arial"/>
              </a:rPr>
              <a:t>python </a:t>
            </a:r>
            <a:r>
              <a:rPr sz="2000" b="1" dirty="0">
                <a:solidFill>
                  <a:srgbClr val="00AF50"/>
                </a:solidFill>
                <a:latin typeface="Arial"/>
                <a:cs typeface="Arial"/>
              </a:rPr>
              <a:t>scripts. </a:t>
            </a:r>
            <a:endParaRPr lang="en-US" sz="2000" b="1" dirty="0">
              <a:solidFill>
                <a:srgbClr val="00AF50"/>
              </a:solidFill>
              <a:latin typeface="Arial"/>
              <a:cs typeface="Arial"/>
            </a:endParaRPr>
          </a:p>
          <a:p>
            <a:pPr marL="12700" marR="6350" algn="ctr">
              <a:lnSpc>
                <a:spcPct val="100000"/>
              </a:lnSpc>
              <a:spcBef>
                <a:spcPts val="105"/>
              </a:spcBef>
            </a:pPr>
            <a:r>
              <a:rPr lang="en-US" sz="2000" b="1" dirty="0">
                <a:solidFill>
                  <a:srgbClr val="00AF50"/>
                </a:solidFill>
                <a:latin typeface="Arial"/>
                <a:cs typeface="Arial"/>
              </a:rPr>
              <a:t>OR</a:t>
            </a:r>
          </a:p>
          <a:p>
            <a:pPr marL="12700" marR="6350">
              <a:lnSpc>
                <a:spcPct val="100000"/>
              </a:lnSpc>
              <a:spcBef>
                <a:spcPts val="105"/>
              </a:spcBef>
            </a:pPr>
            <a:r>
              <a:rPr lang="en-US" sz="2000" b="1" dirty="0">
                <a:solidFill>
                  <a:srgbClr val="00AF50"/>
                </a:solidFill>
                <a:latin typeface="Arial"/>
                <a:cs typeface="Arial"/>
              </a:rPr>
              <a:t>It is a high quality plotting library of python.</a:t>
            </a:r>
          </a:p>
          <a:p>
            <a:pPr marL="12700" marR="6350" algn="just">
              <a:lnSpc>
                <a:spcPct val="100000"/>
              </a:lnSpc>
              <a:spcBef>
                <a:spcPts val="105"/>
              </a:spcBef>
            </a:pPr>
            <a:endParaRPr lang="en-US" sz="2000" b="1" spc="-5" dirty="0">
              <a:solidFill>
                <a:srgbClr val="00AF50"/>
              </a:solidFill>
              <a:latin typeface="Arial"/>
              <a:cs typeface="Arial"/>
            </a:endParaRPr>
          </a:p>
          <a:p>
            <a:pPr marL="12700" marR="6350" algn="just">
              <a:lnSpc>
                <a:spcPct val="100000"/>
              </a:lnSpc>
              <a:spcBef>
                <a:spcPts val="105"/>
              </a:spcBef>
            </a:pPr>
            <a:r>
              <a:rPr sz="2000" b="1" spc="-5" dirty="0" err="1">
                <a:solidFill>
                  <a:srgbClr val="FF0000"/>
                </a:solidFill>
                <a:latin typeface="Arial"/>
                <a:cs typeface="Arial"/>
              </a:rPr>
              <a:t>pyplot</a:t>
            </a:r>
            <a:r>
              <a:rPr sz="2000" b="1" spc="-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000" b="1" spc="-5" dirty="0">
                <a:solidFill>
                  <a:srgbClr val="00AF50"/>
                </a:solidFill>
                <a:latin typeface="Arial"/>
                <a:cs typeface="Arial"/>
              </a:rPr>
              <a:t>is </a:t>
            </a:r>
            <a:r>
              <a:rPr sz="2000" b="1" dirty="0">
                <a:solidFill>
                  <a:srgbClr val="00AF50"/>
                </a:solidFill>
                <a:latin typeface="Arial"/>
                <a:cs typeface="Arial"/>
              </a:rPr>
              <a:t>a </a:t>
            </a:r>
            <a:r>
              <a:rPr sz="2000" b="1" spc="-5" dirty="0">
                <a:solidFill>
                  <a:srgbClr val="00AF50"/>
                </a:solidFill>
                <a:latin typeface="Arial"/>
                <a:cs typeface="Arial"/>
              </a:rPr>
              <a:t>module </a:t>
            </a:r>
            <a:r>
              <a:rPr sz="2000" b="1" spc="-10" dirty="0">
                <a:solidFill>
                  <a:srgbClr val="00AF50"/>
                </a:solidFill>
                <a:latin typeface="Arial"/>
                <a:cs typeface="Arial"/>
              </a:rPr>
              <a:t>in  </a:t>
            </a:r>
            <a:r>
              <a:rPr sz="2000" b="1" spc="-5" dirty="0">
                <a:solidFill>
                  <a:srgbClr val="00AF50"/>
                </a:solidFill>
                <a:latin typeface="Arial"/>
                <a:cs typeface="Arial"/>
              </a:rPr>
              <a:t>matplotlib, which </a:t>
            </a:r>
            <a:r>
              <a:rPr sz="2000" b="1" dirty="0">
                <a:solidFill>
                  <a:srgbClr val="00AF50"/>
                </a:solidFill>
                <a:latin typeface="Arial"/>
                <a:cs typeface="Arial"/>
              </a:rPr>
              <a:t>supports a </a:t>
            </a:r>
            <a:r>
              <a:rPr sz="2000" b="1" spc="-5" dirty="0">
                <a:solidFill>
                  <a:srgbClr val="00AF50"/>
                </a:solidFill>
                <a:latin typeface="Arial"/>
                <a:cs typeface="Arial"/>
              </a:rPr>
              <a:t>very wide variety of </a:t>
            </a:r>
            <a:r>
              <a:rPr sz="2000" b="1" dirty="0">
                <a:solidFill>
                  <a:srgbClr val="00AF50"/>
                </a:solidFill>
                <a:latin typeface="Arial"/>
                <a:cs typeface="Arial"/>
              </a:rPr>
              <a:t>graphs </a:t>
            </a:r>
            <a:r>
              <a:rPr sz="2000" b="1" spc="-5" dirty="0">
                <a:solidFill>
                  <a:srgbClr val="00AF50"/>
                </a:solidFill>
                <a:latin typeface="Arial"/>
                <a:cs typeface="Arial"/>
              </a:rPr>
              <a:t>and </a:t>
            </a:r>
            <a:r>
              <a:rPr sz="2000" b="1" dirty="0">
                <a:solidFill>
                  <a:srgbClr val="00AF50"/>
                </a:solidFill>
                <a:latin typeface="Arial"/>
                <a:cs typeface="Arial"/>
              </a:rPr>
              <a:t>plots  namely - histogram, </a:t>
            </a:r>
            <a:r>
              <a:rPr sz="2000" b="1" spc="-5" dirty="0">
                <a:solidFill>
                  <a:srgbClr val="00AF50"/>
                </a:solidFill>
                <a:latin typeface="Arial"/>
                <a:cs typeface="Arial"/>
              </a:rPr>
              <a:t>bar </a:t>
            </a:r>
            <a:r>
              <a:rPr sz="2000" b="1" dirty="0">
                <a:solidFill>
                  <a:srgbClr val="00AF50"/>
                </a:solidFill>
                <a:latin typeface="Arial"/>
                <a:cs typeface="Arial"/>
              </a:rPr>
              <a:t>charts, </a:t>
            </a:r>
            <a:r>
              <a:rPr sz="2000" b="1" spc="-5" dirty="0">
                <a:solidFill>
                  <a:srgbClr val="00AF50"/>
                </a:solidFill>
                <a:latin typeface="Arial"/>
                <a:cs typeface="Arial"/>
              </a:rPr>
              <a:t>power </a:t>
            </a:r>
            <a:r>
              <a:rPr sz="2000" b="1" dirty="0">
                <a:solidFill>
                  <a:srgbClr val="00AF50"/>
                </a:solidFill>
                <a:latin typeface="Arial"/>
                <a:cs typeface="Arial"/>
              </a:rPr>
              <a:t>spectra, </a:t>
            </a:r>
            <a:r>
              <a:rPr sz="2000" b="1" spc="-5" dirty="0">
                <a:solidFill>
                  <a:srgbClr val="00AF50"/>
                </a:solidFill>
                <a:latin typeface="Arial"/>
                <a:cs typeface="Arial"/>
              </a:rPr>
              <a:t>error </a:t>
            </a:r>
            <a:r>
              <a:rPr sz="2000" b="1" dirty="0">
                <a:solidFill>
                  <a:srgbClr val="00AF50"/>
                </a:solidFill>
                <a:latin typeface="Arial"/>
                <a:cs typeface="Arial"/>
              </a:rPr>
              <a:t>charts </a:t>
            </a:r>
            <a:r>
              <a:rPr sz="2000" b="1" spc="-5" dirty="0">
                <a:solidFill>
                  <a:srgbClr val="00AF50"/>
                </a:solidFill>
                <a:latin typeface="Arial"/>
                <a:cs typeface="Arial"/>
              </a:rPr>
              <a:t>etc. It is  </a:t>
            </a:r>
            <a:r>
              <a:rPr sz="2000" b="1" dirty="0">
                <a:solidFill>
                  <a:srgbClr val="00AF50"/>
                </a:solidFill>
                <a:latin typeface="Arial"/>
                <a:cs typeface="Arial"/>
              </a:rPr>
              <a:t>used along </a:t>
            </a:r>
            <a:r>
              <a:rPr sz="2000" b="1" spc="5" dirty="0">
                <a:solidFill>
                  <a:srgbClr val="00AF50"/>
                </a:solidFill>
                <a:latin typeface="Arial"/>
                <a:cs typeface="Arial"/>
              </a:rPr>
              <a:t>with </a:t>
            </a:r>
            <a:r>
              <a:rPr sz="2000" b="1" dirty="0">
                <a:solidFill>
                  <a:srgbClr val="00AF50"/>
                </a:solidFill>
                <a:latin typeface="Arial"/>
                <a:cs typeface="Arial"/>
              </a:rPr>
              <a:t>NumPy to </a:t>
            </a:r>
            <a:r>
              <a:rPr sz="2000" b="1" spc="-5" dirty="0">
                <a:solidFill>
                  <a:srgbClr val="00AF50"/>
                </a:solidFill>
                <a:latin typeface="Arial"/>
                <a:cs typeface="Arial"/>
              </a:rPr>
              <a:t>provide </a:t>
            </a:r>
            <a:r>
              <a:rPr sz="2000" b="1" dirty="0">
                <a:solidFill>
                  <a:srgbClr val="00AF50"/>
                </a:solidFill>
                <a:latin typeface="Arial"/>
                <a:cs typeface="Arial"/>
              </a:rPr>
              <a:t>an </a:t>
            </a:r>
            <a:r>
              <a:rPr sz="2000" b="1" spc="-5" dirty="0">
                <a:solidFill>
                  <a:srgbClr val="00AF50"/>
                </a:solidFill>
                <a:latin typeface="Arial"/>
                <a:cs typeface="Arial"/>
              </a:rPr>
              <a:t>environment </a:t>
            </a:r>
            <a:r>
              <a:rPr sz="2000" b="1" dirty="0">
                <a:solidFill>
                  <a:srgbClr val="00AF50"/>
                </a:solidFill>
                <a:latin typeface="Arial"/>
                <a:cs typeface="Arial"/>
              </a:rPr>
              <a:t>for</a:t>
            </a:r>
            <a:r>
              <a:rPr sz="2000" b="1" spc="-110" dirty="0">
                <a:solidFill>
                  <a:srgbClr val="00AF50"/>
                </a:solidFill>
                <a:latin typeface="Arial"/>
                <a:cs typeface="Arial"/>
              </a:rPr>
              <a:t> </a:t>
            </a:r>
            <a:r>
              <a:rPr sz="2000" b="1" dirty="0" err="1">
                <a:solidFill>
                  <a:srgbClr val="00AF50"/>
                </a:solidFill>
                <a:latin typeface="Arial"/>
                <a:cs typeface="Arial"/>
              </a:rPr>
              <a:t>MatLab</a:t>
            </a:r>
            <a:r>
              <a:rPr sz="2000" b="1" dirty="0">
                <a:solidFill>
                  <a:srgbClr val="00AF50"/>
                </a:solidFill>
                <a:latin typeface="Arial"/>
                <a:cs typeface="Arial"/>
              </a:rPr>
              <a:t>.</a:t>
            </a:r>
            <a:endParaRPr lang="en-US" sz="2000" b="1" dirty="0">
              <a:solidFill>
                <a:srgbClr val="00AF50"/>
              </a:solidFill>
              <a:latin typeface="Arial"/>
              <a:cs typeface="Arial"/>
            </a:endParaRPr>
          </a:p>
          <a:p>
            <a:pPr marL="12700" marR="6350" algn="ctr">
              <a:lnSpc>
                <a:spcPct val="100000"/>
              </a:lnSpc>
              <a:spcBef>
                <a:spcPts val="105"/>
              </a:spcBef>
            </a:pPr>
            <a:r>
              <a:rPr lang="en-US" sz="2000" b="1" dirty="0">
                <a:solidFill>
                  <a:srgbClr val="00AF50"/>
                </a:solidFill>
                <a:latin typeface="Arial"/>
                <a:cs typeface="Arial"/>
              </a:rPr>
              <a:t>OR</a:t>
            </a:r>
          </a:p>
          <a:p>
            <a:pPr marL="12700" marR="6350">
              <a:lnSpc>
                <a:spcPct val="100000"/>
              </a:lnSpc>
              <a:spcBef>
                <a:spcPts val="105"/>
              </a:spcBef>
            </a:pPr>
            <a:r>
              <a:rPr lang="en-US" sz="2000" b="1" dirty="0">
                <a:solidFill>
                  <a:srgbClr val="00AF50"/>
                </a:solidFill>
                <a:latin typeface="Arial"/>
                <a:cs typeface="Arial"/>
              </a:rPr>
              <a:t>It is </a:t>
            </a:r>
            <a:r>
              <a:rPr lang="en-US" sz="2000" b="1" dirty="0" err="1">
                <a:solidFill>
                  <a:srgbClr val="00AF50"/>
                </a:solidFill>
                <a:latin typeface="Arial"/>
                <a:cs typeface="Arial"/>
              </a:rPr>
              <a:t>matplotlib</a:t>
            </a:r>
            <a:r>
              <a:rPr lang="en-US" sz="2000" b="1" dirty="0">
                <a:solidFill>
                  <a:srgbClr val="00AF50"/>
                </a:solidFill>
                <a:latin typeface="Arial"/>
                <a:cs typeface="Arial"/>
              </a:rPr>
              <a:t> library’s interface. It is a collection of functions which allow user to construct 2D plots easily and interactively.</a:t>
            </a:r>
            <a:endParaRPr sz="2000" dirty="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22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950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1326947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63880" y="0"/>
            <a:ext cx="6981825" cy="646430"/>
          </a:xfrm>
          <a:custGeom>
            <a:avLst/>
            <a:gdLst/>
            <a:ahLst/>
            <a:cxnLst/>
            <a:rect l="l" t="t" r="r" b="b"/>
            <a:pathLst>
              <a:path w="6981825" h="646430">
                <a:moveTo>
                  <a:pt x="0" y="646176"/>
                </a:moveTo>
                <a:lnTo>
                  <a:pt x="6981444" y="646176"/>
                </a:lnTo>
                <a:lnTo>
                  <a:pt x="6981444" y="0"/>
                </a:lnTo>
                <a:lnTo>
                  <a:pt x="0" y="0"/>
                </a:lnTo>
                <a:lnTo>
                  <a:pt x="0" y="646176"/>
                </a:lnTo>
                <a:close/>
              </a:path>
            </a:pathLst>
          </a:custGeom>
          <a:solidFill>
            <a:srgbClr val="FAFFD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642924" y="20523"/>
            <a:ext cx="6757034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Data </a:t>
            </a:r>
            <a:r>
              <a:rPr spc="-5" dirty="0"/>
              <a:t>visualization using</a:t>
            </a:r>
            <a:r>
              <a:rPr spc="5" dirty="0"/>
              <a:t> </a:t>
            </a:r>
            <a:r>
              <a:rPr spc="-5" dirty="0"/>
              <a:t>Pyplot</a:t>
            </a:r>
          </a:p>
        </p:txBody>
      </p:sp>
      <p:sp>
        <p:nvSpPr>
          <p:cNvPr id="4" name="object 4"/>
          <p:cNvSpPr/>
          <p:nvPr/>
        </p:nvSpPr>
        <p:spPr>
          <a:xfrm>
            <a:off x="648462" y="549401"/>
            <a:ext cx="7560945" cy="0"/>
          </a:xfrm>
          <a:custGeom>
            <a:avLst/>
            <a:gdLst/>
            <a:ahLst/>
            <a:cxnLst/>
            <a:rect l="l" t="t" r="r" b="b"/>
            <a:pathLst>
              <a:path w="7560945">
                <a:moveTo>
                  <a:pt x="0" y="0"/>
                </a:moveTo>
                <a:lnTo>
                  <a:pt x="7560817" y="0"/>
                </a:lnTo>
              </a:path>
            </a:pathLst>
          </a:custGeom>
          <a:ln w="5029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371563" y="6417564"/>
            <a:ext cx="8344534" cy="108585"/>
          </a:xfrm>
          <a:custGeom>
            <a:avLst/>
            <a:gdLst/>
            <a:ahLst/>
            <a:cxnLst/>
            <a:rect l="l" t="t" r="r" b="b"/>
            <a:pathLst>
              <a:path w="8344534" h="108584">
                <a:moveTo>
                  <a:pt x="21069" y="67868"/>
                </a:moveTo>
                <a:lnTo>
                  <a:pt x="6070" y="67868"/>
                </a:lnTo>
                <a:lnTo>
                  <a:pt x="0" y="73939"/>
                </a:lnTo>
                <a:lnTo>
                  <a:pt x="0" y="108585"/>
                </a:lnTo>
                <a:lnTo>
                  <a:pt x="10570" y="106451"/>
                </a:lnTo>
                <a:lnTo>
                  <a:pt x="19200" y="100634"/>
                </a:lnTo>
                <a:lnTo>
                  <a:pt x="25019" y="92007"/>
                </a:lnTo>
                <a:lnTo>
                  <a:pt x="27152" y="81445"/>
                </a:lnTo>
                <a:lnTo>
                  <a:pt x="27152" y="73939"/>
                </a:lnTo>
                <a:lnTo>
                  <a:pt x="21069" y="67868"/>
                </a:lnTo>
                <a:close/>
              </a:path>
              <a:path w="8344534" h="108584">
                <a:moveTo>
                  <a:pt x="8344192" y="27139"/>
                </a:moveTo>
                <a:lnTo>
                  <a:pt x="8317014" y="27139"/>
                </a:lnTo>
                <a:lnTo>
                  <a:pt x="8317014" y="54292"/>
                </a:lnTo>
                <a:lnTo>
                  <a:pt x="8327582" y="52159"/>
                </a:lnTo>
                <a:lnTo>
                  <a:pt x="8336222" y="46340"/>
                </a:lnTo>
                <a:lnTo>
                  <a:pt x="8342052" y="37710"/>
                </a:lnTo>
                <a:lnTo>
                  <a:pt x="8344192" y="27139"/>
                </a:lnTo>
                <a:close/>
              </a:path>
              <a:path w="8344534" h="108584">
                <a:moveTo>
                  <a:pt x="8317014" y="0"/>
                </a:moveTo>
                <a:lnTo>
                  <a:pt x="8306465" y="2133"/>
                </a:lnTo>
                <a:lnTo>
                  <a:pt x="8297868" y="7950"/>
                </a:lnTo>
                <a:lnTo>
                  <a:pt x="8292082" y="16577"/>
                </a:lnTo>
                <a:lnTo>
                  <a:pt x="8289963" y="27139"/>
                </a:lnTo>
                <a:lnTo>
                  <a:pt x="8289963" y="34645"/>
                </a:lnTo>
                <a:lnTo>
                  <a:pt x="8295932" y="40716"/>
                </a:lnTo>
                <a:lnTo>
                  <a:pt x="8310918" y="40716"/>
                </a:lnTo>
                <a:lnTo>
                  <a:pt x="8317014" y="34645"/>
                </a:lnTo>
                <a:lnTo>
                  <a:pt x="8317014" y="27139"/>
                </a:lnTo>
                <a:lnTo>
                  <a:pt x="8344192" y="27139"/>
                </a:lnTo>
                <a:lnTo>
                  <a:pt x="8342052" y="16577"/>
                </a:lnTo>
                <a:lnTo>
                  <a:pt x="8336222" y="7950"/>
                </a:lnTo>
                <a:lnTo>
                  <a:pt x="8327582" y="2133"/>
                </a:lnTo>
                <a:lnTo>
                  <a:pt x="8317014" y="0"/>
                </a:lnTo>
                <a:close/>
              </a:path>
            </a:pathLst>
          </a:custGeom>
          <a:solidFill>
            <a:srgbClr val="CDB18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8661527" y="6444703"/>
            <a:ext cx="54610" cy="27305"/>
          </a:xfrm>
          <a:custGeom>
            <a:avLst/>
            <a:gdLst/>
            <a:ahLst/>
            <a:cxnLst/>
            <a:rect l="l" t="t" r="r" b="b"/>
            <a:pathLst>
              <a:path w="54609" h="27304">
                <a:moveTo>
                  <a:pt x="0" y="27152"/>
                </a:moveTo>
                <a:lnTo>
                  <a:pt x="27050" y="27152"/>
                </a:lnTo>
                <a:lnTo>
                  <a:pt x="37619" y="25019"/>
                </a:lnTo>
                <a:lnTo>
                  <a:pt x="46259" y="19200"/>
                </a:lnTo>
                <a:lnTo>
                  <a:pt x="52089" y="10570"/>
                </a:lnTo>
                <a:lnTo>
                  <a:pt x="54228" y="0"/>
                </a:lnTo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635609" y="884936"/>
            <a:ext cx="8208645" cy="2562881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6350" algn="just">
              <a:lnSpc>
                <a:spcPct val="100000"/>
              </a:lnSpc>
              <a:spcBef>
                <a:spcPts val="105"/>
              </a:spcBef>
            </a:pPr>
            <a:r>
              <a:rPr lang="en-US" sz="2000" b="1" spc="-5" dirty="0" err="1">
                <a:solidFill>
                  <a:srgbClr val="FF0000"/>
                </a:solidFill>
                <a:latin typeface="Arial"/>
                <a:cs typeface="Arial"/>
              </a:rPr>
              <a:t>Numpy</a:t>
            </a:r>
            <a:r>
              <a:rPr lang="en-US" sz="2000" b="1" spc="-5" dirty="0">
                <a:solidFill>
                  <a:srgbClr val="FF0000"/>
                </a:solidFill>
                <a:latin typeface="Arial"/>
                <a:cs typeface="Arial"/>
              </a:rPr>
              <a:t>- </a:t>
            </a:r>
            <a:endParaRPr lang="en-US" sz="2000" b="1" spc="-5" dirty="0">
              <a:solidFill>
                <a:srgbClr val="00AF50"/>
              </a:solidFill>
              <a:latin typeface="Arial"/>
              <a:cs typeface="Arial"/>
            </a:endParaRPr>
          </a:p>
          <a:p>
            <a:pPr marL="355600" marR="6350" indent="-342900" algn="just">
              <a:lnSpc>
                <a:spcPct val="100000"/>
              </a:lnSpc>
              <a:spcBef>
                <a:spcPts val="105"/>
              </a:spcBef>
              <a:buFont typeface="Arial" panose="020B0604020202020204" pitchFamily="34" charset="0"/>
              <a:buChar char="•"/>
            </a:pPr>
            <a:r>
              <a:rPr lang="en-US" sz="2000" b="1" spc="-5" dirty="0">
                <a:solidFill>
                  <a:srgbClr val="00AF50"/>
                </a:solidFill>
                <a:latin typeface="Arial"/>
                <a:cs typeface="Arial"/>
              </a:rPr>
              <a:t>Open </a:t>
            </a:r>
            <a:r>
              <a:rPr lang="en-US" sz="2000" b="1" u="sng" spc="-5" dirty="0">
                <a:solidFill>
                  <a:srgbClr val="00AF50"/>
                </a:solidFill>
                <a:latin typeface="Arial"/>
                <a:cs typeface="Arial"/>
              </a:rPr>
              <a:t>source module </a:t>
            </a:r>
            <a:r>
              <a:rPr lang="en-US" sz="2000" b="1" spc="-5" dirty="0">
                <a:solidFill>
                  <a:srgbClr val="00AF50"/>
                </a:solidFill>
                <a:latin typeface="Arial"/>
                <a:cs typeface="Arial"/>
              </a:rPr>
              <a:t>of python</a:t>
            </a:r>
          </a:p>
          <a:p>
            <a:pPr marL="355600" marR="6350" indent="-342900" algn="just">
              <a:lnSpc>
                <a:spcPct val="100000"/>
              </a:lnSpc>
              <a:spcBef>
                <a:spcPts val="105"/>
              </a:spcBef>
              <a:buFont typeface="Arial" panose="020B0604020202020204" pitchFamily="34" charset="0"/>
              <a:buChar char="•"/>
            </a:pPr>
            <a:endParaRPr lang="en-US" sz="2000" b="1" spc="-5" dirty="0">
              <a:solidFill>
                <a:srgbClr val="00AF50"/>
              </a:solidFill>
              <a:latin typeface="Arial"/>
              <a:cs typeface="Arial"/>
            </a:endParaRPr>
          </a:p>
          <a:p>
            <a:pPr marL="355600" marR="6350" indent="-342900" algn="just">
              <a:lnSpc>
                <a:spcPct val="100000"/>
              </a:lnSpc>
              <a:spcBef>
                <a:spcPts val="105"/>
              </a:spcBef>
              <a:buFont typeface="Arial" panose="020B0604020202020204" pitchFamily="34" charset="0"/>
              <a:buChar char="•"/>
            </a:pPr>
            <a:r>
              <a:rPr lang="en-US" sz="2000" b="1" spc="-5" dirty="0">
                <a:solidFill>
                  <a:srgbClr val="00AF50"/>
                </a:solidFill>
                <a:latin typeface="Arial"/>
                <a:cs typeface="Arial"/>
              </a:rPr>
              <a:t>It offers functions for </a:t>
            </a:r>
            <a:r>
              <a:rPr lang="en-US" sz="2000" b="1" u="sng" spc="-5" dirty="0">
                <a:solidFill>
                  <a:srgbClr val="00AF50"/>
                </a:solidFill>
                <a:latin typeface="Arial"/>
                <a:cs typeface="Arial"/>
              </a:rPr>
              <a:t>fast calculations on array &amp; matrices</a:t>
            </a:r>
          </a:p>
          <a:p>
            <a:pPr marL="12700" marR="6350" algn="just">
              <a:lnSpc>
                <a:spcPct val="100000"/>
              </a:lnSpc>
              <a:spcBef>
                <a:spcPts val="105"/>
              </a:spcBef>
            </a:pPr>
            <a:endParaRPr lang="en-US" sz="2000" b="1" spc="-5" dirty="0">
              <a:solidFill>
                <a:srgbClr val="00AF50"/>
              </a:solidFill>
              <a:latin typeface="Arial"/>
              <a:cs typeface="Arial"/>
            </a:endParaRPr>
          </a:p>
          <a:p>
            <a:pPr marL="12700" marR="6350" algn="just">
              <a:lnSpc>
                <a:spcPct val="100000"/>
              </a:lnSpc>
              <a:spcBef>
                <a:spcPts val="105"/>
              </a:spcBef>
            </a:pPr>
            <a:r>
              <a:rPr lang="en-US" sz="2000" b="1" spc="-5" dirty="0">
                <a:solidFill>
                  <a:srgbClr val="00AF50"/>
                </a:solidFill>
                <a:latin typeface="Arial"/>
                <a:cs typeface="Arial"/>
              </a:rPr>
              <a:t>		import </a:t>
            </a:r>
            <a:r>
              <a:rPr lang="en-US" sz="2000" b="1" spc="-5" dirty="0" err="1">
                <a:solidFill>
                  <a:srgbClr val="00AF50"/>
                </a:solidFill>
                <a:latin typeface="Arial"/>
                <a:cs typeface="Arial"/>
              </a:rPr>
              <a:t>numpy</a:t>
            </a:r>
            <a:r>
              <a:rPr lang="en-US" sz="2000" b="1" spc="-5" dirty="0">
                <a:solidFill>
                  <a:srgbClr val="00AF50"/>
                </a:solidFill>
                <a:latin typeface="Arial"/>
                <a:cs typeface="Arial"/>
              </a:rPr>
              <a:t> as n</a:t>
            </a:r>
          </a:p>
          <a:p>
            <a:pPr>
              <a:lnSpc>
                <a:spcPct val="100000"/>
              </a:lnSpc>
            </a:pPr>
            <a:endParaRPr sz="22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950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1223513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63880" y="0"/>
            <a:ext cx="6981825" cy="646430"/>
          </a:xfrm>
          <a:custGeom>
            <a:avLst/>
            <a:gdLst/>
            <a:ahLst/>
            <a:cxnLst/>
            <a:rect l="l" t="t" r="r" b="b"/>
            <a:pathLst>
              <a:path w="6981825" h="646430">
                <a:moveTo>
                  <a:pt x="0" y="646176"/>
                </a:moveTo>
                <a:lnTo>
                  <a:pt x="6981444" y="646176"/>
                </a:lnTo>
                <a:lnTo>
                  <a:pt x="6981444" y="0"/>
                </a:lnTo>
                <a:lnTo>
                  <a:pt x="0" y="0"/>
                </a:lnTo>
                <a:lnTo>
                  <a:pt x="0" y="646176"/>
                </a:lnTo>
                <a:close/>
              </a:path>
            </a:pathLst>
          </a:custGeom>
          <a:solidFill>
            <a:srgbClr val="FAFFD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642924" y="20523"/>
            <a:ext cx="6757034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Data </a:t>
            </a:r>
            <a:r>
              <a:rPr spc="-5" dirty="0"/>
              <a:t>visualization using</a:t>
            </a:r>
            <a:r>
              <a:rPr spc="5" dirty="0"/>
              <a:t> </a:t>
            </a:r>
            <a:r>
              <a:rPr spc="-5" dirty="0"/>
              <a:t>Pyplot</a:t>
            </a:r>
          </a:p>
        </p:txBody>
      </p:sp>
      <p:sp>
        <p:nvSpPr>
          <p:cNvPr id="4" name="object 4"/>
          <p:cNvSpPr/>
          <p:nvPr/>
        </p:nvSpPr>
        <p:spPr>
          <a:xfrm>
            <a:off x="648462" y="549401"/>
            <a:ext cx="7560945" cy="0"/>
          </a:xfrm>
          <a:custGeom>
            <a:avLst/>
            <a:gdLst/>
            <a:ahLst/>
            <a:cxnLst/>
            <a:rect l="l" t="t" r="r" b="b"/>
            <a:pathLst>
              <a:path w="7560945">
                <a:moveTo>
                  <a:pt x="0" y="0"/>
                </a:moveTo>
                <a:lnTo>
                  <a:pt x="7560817" y="0"/>
                </a:lnTo>
              </a:path>
            </a:pathLst>
          </a:custGeom>
          <a:ln w="5029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371563" y="6417564"/>
            <a:ext cx="8344534" cy="108585"/>
          </a:xfrm>
          <a:custGeom>
            <a:avLst/>
            <a:gdLst/>
            <a:ahLst/>
            <a:cxnLst/>
            <a:rect l="l" t="t" r="r" b="b"/>
            <a:pathLst>
              <a:path w="8344534" h="108584">
                <a:moveTo>
                  <a:pt x="21069" y="67868"/>
                </a:moveTo>
                <a:lnTo>
                  <a:pt x="6070" y="67868"/>
                </a:lnTo>
                <a:lnTo>
                  <a:pt x="0" y="73939"/>
                </a:lnTo>
                <a:lnTo>
                  <a:pt x="0" y="108585"/>
                </a:lnTo>
                <a:lnTo>
                  <a:pt x="10570" y="106451"/>
                </a:lnTo>
                <a:lnTo>
                  <a:pt x="19200" y="100634"/>
                </a:lnTo>
                <a:lnTo>
                  <a:pt x="25019" y="92007"/>
                </a:lnTo>
                <a:lnTo>
                  <a:pt x="27152" y="81445"/>
                </a:lnTo>
                <a:lnTo>
                  <a:pt x="27152" y="73939"/>
                </a:lnTo>
                <a:lnTo>
                  <a:pt x="21069" y="67868"/>
                </a:lnTo>
                <a:close/>
              </a:path>
              <a:path w="8344534" h="108584">
                <a:moveTo>
                  <a:pt x="8344192" y="27139"/>
                </a:moveTo>
                <a:lnTo>
                  <a:pt x="8317014" y="27139"/>
                </a:lnTo>
                <a:lnTo>
                  <a:pt x="8317014" y="54292"/>
                </a:lnTo>
                <a:lnTo>
                  <a:pt x="8327582" y="52159"/>
                </a:lnTo>
                <a:lnTo>
                  <a:pt x="8336222" y="46340"/>
                </a:lnTo>
                <a:lnTo>
                  <a:pt x="8342052" y="37710"/>
                </a:lnTo>
                <a:lnTo>
                  <a:pt x="8344192" y="27139"/>
                </a:lnTo>
                <a:close/>
              </a:path>
              <a:path w="8344534" h="108584">
                <a:moveTo>
                  <a:pt x="8317014" y="0"/>
                </a:moveTo>
                <a:lnTo>
                  <a:pt x="8306465" y="2133"/>
                </a:lnTo>
                <a:lnTo>
                  <a:pt x="8297868" y="7950"/>
                </a:lnTo>
                <a:lnTo>
                  <a:pt x="8292082" y="16577"/>
                </a:lnTo>
                <a:lnTo>
                  <a:pt x="8289963" y="27139"/>
                </a:lnTo>
                <a:lnTo>
                  <a:pt x="8289963" y="34645"/>
                </a:lnTo>
                <a:lnTo>
                  <a:pt x="8295932" y="40716"/>
                </a:lnTo>
                <a:lnTo>
                  <a:pt x="8310918" y="40716"/>
                </a:lnTo>
                <a:lnTo>
                  <a:pt x="8317014" y="34645"/>
                </a:lnTo>
                <a:lnTo>
                  <a:pt x="8317014" y="27139"/>
                </a:lnTo>
                <a:lnTo>
                  <a:pt x="8344192" y="27139"/>
                </a:lnTo>
                <a:lnTo>
                  <a:pt x="8342052" y="16577"/>
                </a:lnTo>
                <a:lnTo>
                  <a:pt x="8336222" y="7950"/>
                </a:lnTo>
                <a:lnTo>
                  <a:pt x="8327582" y="2133"/>
                </a:lnTo>
                <a:lnTo>
                  <a:pt x="8317014" y="0"/>
                </a:lnTo>
                <a:close/>
              </a:path>
            </a:pathLst>
          </a:custGeom>
          <a:solidFill>
            <a:srgbClr val="CDB18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8661527" y="6444703"/>
            <a:ext cx="54610" cy="27305"/>
          </a:xfrm>
          <a:custGeom>
            <a:avLst/>
            <a:gdLst/>
            <a:ahLst/>
            <a:cxnLst/>
            <a:rect l="l" t="t" r="r" b="b"/>
            <a:pathLst>
              <a:path w="54609" h="27304">
                <a:moveTo>
                  <a:pt x="0" y="27152"/>
                </a:moveTo>
                <a:lnTo>
                  <a:pt x="27050" y="27152"/>
                </a:lnTo>
                <a:lnTo>
                  <a:pt x="37619" y="25019"/>
                </a:lnTo>
                <a:lnTo>
                  <a:pt x="46259" y="19200"/>
                </a:lnTo>
                <a:lnTo>
                  <a:pt x="52089" y="10570"/>
                </a:lnTo>
                <a:lnTo>
                  <a:pt x="54228" y="0"/>
                </a:lnTo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635609" y="884936"/>
            <a:ext cx="8208645" cy="416588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6350" algn="just">
              <a:lnSpc>
                <a:spcPct val="100000"/>
              </a:lnSpc>
              <a:spcBef>
                <a:spcPts val="105"/>
              </a:spcBef>
            </a:pPr>
            <a:r>
              <a:rPr lang="en-US" sz="2000" b="1" spc="-5" dirty="0" err="1">
                <a:solidFill>
                  <a:srgbClr val="FF0000"/>
                </a:solidFill>
                <a:latin typeface="Arial"/>
                <a:cs typeface="Arial"/>
              </a:rPr>
              <a:t>Numpy</a:t>
            </a:r>
            <a:r>
              <a:rPr lang="en-US" sz="2000" b="1" spc="-5" dirty="0">
                <a:solidFill>
                  <a:srgbClr val="FF0000"/>
                </a:solidFill>
                <a:latin typeface="Arial"/>
                <a:cs typeface="Arial"/>
              </a:rPr>
              <a:t> Arrays- </a:t>
            </a:r>
            <a:endParaRPr lang="en-US" sz="2000" b="1" spc="-5" dirty="0">
              <a:solidFill>
                <a:srgbClr val="00AF50"/>
              </a:solidFill>
              <a:latin typeface="Arial"/>
              <a:cs typeface="Arial"/>
            </a:endParaRPr>
          </a:p>
          <a:p>
            <a:pPr marL="355600" marR="6350" indent="-342900" algn="just">
              <a:lnSpc>
                <a:spcPct val="100000"/>
              </a:lnSpc>
              <a:spcBef>
                <a:spcPts val="105"/>
              </a:spcBef>
              <a:buFont typeface="Arial" panose="020B0604020202020204" pitchFamily="34" charset="0"/>
              <a:buChar char="•"/>
            </a:pPr>
            <a:r>
              <a:rPr lang="en-US" sz="2000" b="1" spc="-5" dirty="0">
                <a:solidFill>
                  <a:srgbClr val="00AF50"/>
                </a:solidFill>
                <a:latin typeface="Arial"/>
                <a:cs typeface="Arial"/>
              </a:rPr>
              <a:t>Array is </a:t>
            </a:r>
            <a:r>
              <a:rPr lang="en-US" sz="2000" b="1" u="sng" spc="-5" dirty="0">
                <a:solidFill>
                  <a:srgbClr val="00AF50"/>
                </a:solidFill>
                <a:latin typeface="Arial"/>
                <a:cs typeface="Arial"/>
              </a:rPr>
              <a:t>like a list</a:t>
            </a:r>
            <a:r>
              <a:rPr lang="en-US" sz="2000" b="1" spc="-5" dirty="0">
                <a:solidFill>
                  <a:srgbClr val="00AF50"/>
                </a:solidFill>
                <a:latin typeface="Arial"/>
                <a:cs typeface="Arial"/>
              </a:rPr>
              <a:t> but it consists of same type of elements</a:t>
            </a:r>
          </a:p>
          <a:p>
            <a:pPr marL="355600" marR="6350" indent="-342900" algn="just">
              <a:lnSpc>
                <a:spcPct val="100000"/>
              </a:lnSpc>
              <a:spcBef>
                <a:spcPts val="105"/>
              </a:spcBef>
              <a:buFont typeface="Arial" panose="020B0604020202020204" pitchFamily="34" charset="0"/>
              <a:buChar char="•"/>
            </a:pPr>
            <a:endParaRPr lang="en-US" sz="2000" b="1" spc="-5" dirty="0">
              <a:solidFill>
                <a:srgbClr val="00AF50"/>
              </a:solidFill>
              <a:latin typeface="Arial"/>
              <a:cs typeface="Arial"/>
            </a:endParaRPr>
          </a:p>
          <a:p>
            <a:pPr marL="355600" marR="6350" indent="-342900" algn="just">
              <a:lnSpc>
                <a:spcPct val="100000"/>
              </a:lnSpc>
              <a:spcBef>
                <a:spcPts val="105"/>
              </a:spcBef>
              <a:buFont typeface="Arial" panose="020B0604020202020204" pitchFamily="34" charset="0"/>
              <a:buChar char="•"/>
            </a:pPr>
            <a:r>
              <a:rPr lang="en-US" sz="2000" b="1" spc="-5" dirty="0" err="1">
                <a:solidFill>
                  <a:srgbClr val="00AF50"/>
                </a:solidFill>
                <a:latin typeface="Arial"/>
                <a:cs typeface="Arial"/>
              </a:rPr>
              <a:t>Numpy</a:t>
            </a:r>
            <a:r>
              <a:rPr lang="en-US" sz="2000" b="1" spc="-5" dirty="0">
                <a:solidFill>
                  <a:srgbClr val="00AF50"/>
                </a:solidFill>
                <a:latin typeface="Arial"/>
                <a:cs typeface="Arial"/>
              </a:rPr>
              <a:t> arrays also called </a:t>
            </a:r>
            <a:r>
              <a:rPr lang="en-US" sz="2000" b="1" spc="-5" dirty="0" err="1">
                <a:solidFill>
                  <a:srgbClr val="00AF50"/>
                </a:solidFill>
                <a:latin typeface="Arial"/>
                <a:cs typeface="Arial"/>
              </a:rPr>
              <a:t>ndarrays</a:t>
            </a:r>
            <a:endParaRPr lang="en-US" sz="2000" b="1" spc="-5" dirty="0">
              <a:solidFill>
                <a:srgbClr val="00AF50"/>
              </a:solidFill>
              <a:latin typeface="Arial"/>
              <a:cs typeface="Arial"/>
            </a:endParaRPr>
          </a:p>
          <a:p>
            <a:pPr marL="12700" marR="6350" algn="just">
              <a:lnSpc>
                <a:spcPct val="100000"/>
              </a:lnSpc>
              <a:spcBef>
                <a:spcPts val="105"/>
              </a:spcBef>
            </a:pPr>
            <a:endParaRPr lang="en-US" sz="2000" b="1" spc="-5" dirty="0">
              <a:solidFill>
                <a:srgbClr val="00AF50"/>
              </a:solidFill>
              <a:latin typeface="Arial"/>
              <a:cs typeface="Arial"/>
            </a:endParaRPr>
          </a:p>
          <a:p>
            <a:pPr marL="12700" marR="6350" algn="just">
              <a:lnSpc>
                <a:spcPct val="100000"/>
              </a:lnSpc>
              <a:spcBef>
                <a:spcPts val="105"/>
              </a:spcBef>
            </a:pPr>
            <a:r>
              <a:rPr lang="en-US" sz="2000" b="1" spc="-5" dirty="0">
                <a:solidFill>
                  <a:srgbClr val="00AF50"/>
                </a:solidFill>
                <a:latin typeface="Arial"/>
                <a:cs typeface="Arial"/>
              </a:rPr>
              <a:t>		import </a:t>
            </a:r>
            <a:r>
              <a:rPr lang="en-US" sz="2000" b="1" spc="-5" dirty="0" err="1">
                <a:solidFill>
                  <a:srgbClr val="00AF50"/>
                </a:solidFill>
                <a:latin typeface="Arial"/>
                <a:cs typeface="Arial"/>
              </a:rPr>
              <a:t>numpy</a:t>
            </a:r>
            <a:r>
              <a:rPr lang="en-US" sz="2000" b="1" spc="-5" dirty="0">
                <a:solidFill>
                  <a:srgbClr val="00AF50"/>
                </a:solidFill>
                <a:latin typeface="Arial"/>
                <a:cs typeface="Arial"/>
              </a:rPr>
              <a:t> as n</a:t>
            </a:r>
          </a:p>
          <a:p>
            <a:pPr marL="12700" marR="6350" algn="just">
              <a:lnSpc>
                <a:spcPct val="100000"/>
              </a:lnSpc>
              <a:spcBef>
                <a:spcPts val="105"/>
              </a:spcBef>
            </a:pPr>
            <a:r>
              <a:rPr lang="en-US" sz="2000" b="1" spc="-5" dirty="0">
                <a:solidFill>
                  <a:srgbClr val="00AF50"/>
                </a:solidFill>
                <a:latin typeface="Arial"/>
                <a:cs typeface="Arial"/>
              </a:rPr>
              <a:t>		d=[2,3,4,5]</a:t>
            </a:r>
          </a:p>
          <a:p>
            <a:pPr marL="12700" marR="6350" algn="just">
              <a:lnSpc>
                <a:spcPct val="100000"/>
              </a:lnSpc>
              <a:spcBef>
                <a:spcPts val="105"/>
              </a:spcBef>
            </a:pPr>
            <a:r>
              <a:rPr lang="en-US" sz="2000" b="1" spc="-5" dirty="0">
                <a:solidFill>
                  <a:srgbClr val="00AF50"/>
                </a:solidFill>
                <a:latin typeface="Arial"/>
                <a:cs typeface="Arial"/>
              </a:rPr>
              <a:t>		print(d)</a:t>
            </a:r>
          </a:p>
          <a:p>
            <a:pPr marL="12700" marR="6350" algn="just">
              <a:lnSpc>
                <a:spcPct val="100000"/>
              </a:lnSpc>
              <a:spcBef>
                <a:spcPts val="105"/>
              </a:spcBef>
            </a:pPr>
            <a:r>
              <a:rPr lang="en-US" sz="2000" b="1" spc="-5" dirty="0">
                <a:solidFill>
                  <a:srgbClr val="00AF50"/>
                </a:solidFill>
                <a:latin typeface="Arial"/>
                <a:cs typeface="Arial"/>
              </a:rPr>
              <a:t>		a=</a:t>
            </a:r>
            <a:r>
              <a:rPr lang="en-US" sz="2000" b="1" spc="-5" dirty="0" err="1">
                <a:solidFill>
                  <a:srgbClr val="00AF50"/>
                </a:solidFill>
                <a:latin typeface="Arial"/>
                <a:cs typeface="Arial"/>
              </a:rPr>
              <a:t>n.array</a:t>
            </a:r>
            <a:r>
              <a:rPr lang="en-US" sz="2000" b="1" spc="-5" dirty="0">
                <a:solidFill>
                  <a:srgbClr val="00AF50"/>
                </a:solidFill>
                <a:latin typeface="Arial"/>
                <a:cs typeface="Arial"/>
              </a:rPr>
              <a:t>(d)</a:t>
            </a:r>
          </a:p>
          <a:p>
            <a:pPr marL="12700" marR="6350" algn="just">
              <a:lnSpc>
                <a:spcPct val="100000"/>
              </a:lnSpc>
              <a:spcBef>
                <a:spcPts val="105"/>
              </a:spcBef>
            </a:pPr>
            <a:r>
              <a:rPr lang="en-US" sz="2000" b="1" spc="-5" dirty="0">
                <a:solidFill>
                  <a:srgbClr val="00AF50"/>
                </a:solidFill>
                <a:latin typeface="Arial"/>
                <a:cs typeface="Arial"/>
              </a:rPr>
              <a:t>		print(a)</a:t>
            </a:r>
          </a:p>
          <a:p>
            <a:pPr marL="12700" marR="6350" algn="just">
              <a:lnSpc>
                <a:spcPct val="100000"/>
              </a:lnSpc>
              <a:spcBef>
                <a:spcPts val="105"/>
              </a:spcBef>
            </a:pPr>
            <a:r>
              <a:rPr lang="en-US" sz="2000" b="1" spc="-5" dirty="0">
                <a:solidFill>
                  <a:srgbClr val="00AF50"/>
                </a:solidFill>
                <a:latin typeface="Arial"/>
                <a:cs typeface="Arial"/>
              </a:rPr>
              <a:t>		</a:t>
            </a:r>
          </a:p>
          <a:p>
            <a:pPr>
              <a:lnSpc>
                <a:spcPct val="100000"/>
              </a:lnSpc>
            </a:pPr>
            <a:endParaRPr sz="22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950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3900431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63880" y="0"/>
            <a:ext cx="6981825" cy="646430"/>
          </a:xfrm>
          <a:custGeom>
            <a:avLst/>
            <a:gdLst/>
            <a:ahLst/>
            <a:cxnLst/>
            <a:rect l="l" t="t" r="r" b="b"/>
            <a:pathLst>
              <a:path w="6981825" h="646430">
                <a:moveTo>
                  <a:pt x="0" y="646176"/>
                </a:moveTo>
                <a:lnTo>
                  <a:pt x="6981444" y="646176"/>
                </a:lnTo>
                <a:lnTo>
                  <a:pt x="6981444" y="0"/>
                </a:lnTo>
                <a:lnTo>
                  <a:pt x="0" y="0"/>
                </a:lnTo>
                <a:lnTo>
                  <a:pt x="0" y="646176"/>
                </a:lnTo>
                <a:close/>
              </a:path>
            </a:pathLst>
          </a:custGeom>
          <a:solidFill>
            <a:srgbClr val="FAFFD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642924" y="20523"/>
            <a:ext cx="6757034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Data </a:t>
            </a:r>
            <a:r>
              <a:rPr spc="-5" dirty="0"/>
              <a:t>visualization using</a:t>
            </a:r>
            <a:r>
              <a:rPr spc="5" dirty="0"/>
              <a:t> </a:t>
            </a:r>
            <a:r>
              <a:rPr spc="-5" dirty="0"/>
              <a:t>Pyplot</a:t>
            </a:r>
          </a:p>
        </p:txBody>
      </p:sp>
      <p:sp>
        <p:nvSpPr>
          <p:cNvPr id="4" name="object 4"/>
          <p:cNvSpPr/>
          <p:nvPr/>
        </p:nvSpPr>
        <p:spPr>
          <a:xfrm>
            <a:off x="648462" y="549401"/>
            <a:ext cx="7560945" cy="0"/>
          </a:xfrm>
          <a:custGeom>
            <a:avLst/>
            <a:gdLst/>
            <a:ahLst/>
            <a:cxnLst/>
            <a:rect l="l" t="t" r="r" b="b"/>
            <a:pathLst>
              <a:path w="7560945">
                <a:moveTo>
                  <a:pt x="0" y="0"/>
                </a:moveTo>
                <a:lnTo>
                  <a:pt x="7560817" y="0"/>
                </a:lnTo>
              </a:path>
            </a:pathLst>
          </a:custGeom>
          <a:ln w="5029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371563" y="6417564"/>
            <a:ext cx="8344534" cy="108585"/>
          </a:xfrm>
          <a:custGeom>
            <a:avLst/>
            <a:gdLst/>
            <a:ahLst/>
            <a:cxnLst/>
            <a:rect l="l" t="t" r="r" b="b"/>
            <a:pathLst>
              <a:path w="8344534" h="108584">
                <a:moveTo>
                  <a:pt x="21069" y="67868"/>
                </a:moveTo>
                <a:lnTo>
                  <a:pt x="6070" y="67868"/>
                </a:lnTo>
                <a:lnTo>
                  <a:pt x="0" y="73939"/>
                </a:lnTo>
                <a:lnTo>
                  <a:pt x="0" y="108585"/>
                </a:lnTo>
                <a:lnTo>
                  <a:pt x="10570" y="106451"/>
                </a:lnTo>
                <a:lnTo>
                  <a:pt x="19200" y="100634"/>
                </a:lnTo>
                <a:lnTo>
                  <a:pt x="25019" y="92007"/>
                </a:lnTo>
                <a:lnTo>
                  <a:pt x="27152" y="81445"/>
                </a:lnTo>
                <a:lnTo>
                  <a:pt x="27152" y="73939"/>
                </a:lnTo>
                <a:lnTo>
                  <a:pt x="21069" y="67868"/>
                </a:lnTo>
                <a:close/>
              </a:path>
              <a:path w="8344534" h="108584">
                <a:moveTo>
                  <a:pt x="8344192" y="27139"/>
                </a:moveTo>
                <a:lnTo>
                  <a:pt x="8317014" y="27139"/>
                </a:lnTo>
                <a:lnTo>
                  <a:pt x="8317014" y="54292"/>
                </a:lnTo>
                <a:lnTo>
                  <a:pt x="8327582" y="52159"/>
                </a:lnTo>
                <a:lnTo>
                  <a:pt x="8336222" y="46340"/>
                </a:lnTo>
                <a:lnTo>
                  <a:pt x="8342052" y="37710"/>
                </a:lnTo>
                <a:lnTo>
                  <a:pt x="8344192" y="27139"/>
                </a:lnTo>
                <a:close/>
              </a:path>
              <a:path w="8344534" h="108584">
                <a:moveTo>
                  <a:pt x="8317014" y="0"/>
                </a:moveTo>
                <a:lnTo>
                  <a:pt x="8306465" y="2133"/>
                </a:lnTo>
                <a:lnTo>
                  <a:pt x="8297868" y="7950"/>
                </a:lnTo>
                <a:lnTo>
                  <a:pt x="8292082" y="16577"/>
                </a:lnTo>
                <a:lnTo>
                  <a:pt x="8289963" y="27139"/>
                </a:lnTo>
                <a:lnTo>
                  <a:pt x="8289963" y="34645"/>
                </a:lnTo>
                <a:lnTo>
                  <a:pt x="8295932" y="40716"/>
                </a:lnTo>
                <a:lnTo>
                  <a:pt x="8310918" y="40716"/>
                </a:lnTo>
                <a:lnTo>
                  <a:pt x="8317014" y="34645"/>
                </a:lnTo>
                <a:lnTo>
                  <a:pt x="8317014" y="27139"/>
                </a:lnTo>
                <a:lnTo>
                  <a:pt x="8344192" y="27139"/>
                </a:lnTo>
                <a:lnTo>
                  <a:pt x="8342052" y="16577"/>
                </a:lnTo>
                <a:lnTo>
                  <a:pt x="8336222" y="7950"/>
                </a:lnTo>
                <a:lnTo>
                  <a:pt x="8327582" y="2133"/>
                </a:lnTo>
                <a:lnTo>
                  <a:pt x="8317014" y="0"/>
                </a:lnTo>
                <a:close/>
              </a:path>
            </a:pathLst>
          </a:custGeom>
          <a:solidFill>
            <a:srgbClr val="CDB18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8661527" y="6444703"/>
            <a:ext cx="54610" cy="27305"/>
          </a:xfrm>
          <a:custGeom>
            <a:avLst/>
            <a:gdLst/>
            <a:ahLst/>
            <a:cxnLst/>
            <a:rect l="l" t="t" r="r" b="b"/>
            <a:pathLst>
              <a:path w="54609" h="27304">
                <a:moveTo>
                  <a:pt x="0" y="27152"/>
                </a:moveTo>
                <a:lnTo>
                  <a:pt x="27050" y="27152"/>
                </a:lnTo>
                <a:lnTo>
                  <a:pt x="37619" y="25019"/>
                </a:lnTo>
                <a:lnTo>
                  <a:pt x="46259" y="19200"/>
                </a:lnTo>
                <a:lnTo>
                  <a:pt x="52089" y="10570"/>
                </a:lnTo>
                <a:lnTo>
                  <a:pt x="54228" y="0"/>
                </a:lnTo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635609" y="884936"/>
            <a:ext cx="8208645" cy="5768887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6350" algn="just">
              <a:lnSpc>
                <a:spcPct val="100000"/>
              </a:lnSpc>
              <a:spcBef>
                <a:spcPts val="105"/>
              </a:spcBef>
            </a:pPr>
            <a:r>
              <a:rPr lang="en-US" sz="2000" b="1" spc="-5" dirty="0" err="1">
                <a:solidFill>
                  <a:srgbClr val="FF0000"/>
                </a:solidFill>
                <a:latin typeface="Arial"/>
                <a:cs typeface="Arial"/>
              </a:rPr>
              <a:t>Numpy</a:t>
            </a:r>
            <a:r>
              <a:rPr lang="en-US" sz="2000" b="1" spc="-5" dirty="0">
                <a:solidFill>
                  <a:srgbClr val="FF0000"/>
                </a:solidFill>
                <a:latin typeface="Arial"/>
                <a:cs typeface="Arial"/>
              </a:rPr>
              <a:t> Arrays- </a:t>
            </a:r>
          </a:p>
          <a:p>
            <a:pPr marL="12700" marR="6350" algn="just">
              <a:lnSpc>
                <a:spcPct val="100000"/>
              </a:lnSpc>
              <a:spcBef>
                <a:spcPts val="105"/>
              </a:spcBef>
            </a:pPr>
            <a:r>
              <a:rPr lang="en-US" sz="2000" b="1" spc="-5" dirty="0">
                <a:solidFill>
                  <a:srgbClr val="FF0000"/>
                </a:solidFill>
                <a:latin typeface="Arial"/>
                <a:cs typeface="Arial"/>
              </a:rPr>
              <a:t>1. Check dimensions of array-shape</a:t>
            </a:r>
            <a:endParaRPr lang="en-US" sz="2000" b="1" spc="-5" dirty="0">
              <a:solidFill>
                <a:srgbClr val="00AF50"/>
              </a:solidFill>
              <a:latin typeface="Arial"/>
              <a:cs typeface="Arial"/>
            </a:endParaRPr>
          </a:p>
          <a:p>
            <a:pPr marL="355600" marR="6350" indent="-342900" algn="just">
              <a:lnSpc>
                <a:spcPct val="100000"/>
              </a:lnSpc>
              <a:spcBef>
                <a:spcPts val="105"/>
              </a:spcBef>
              <a:buFont typeface="Arial" panose="020B0604020202020204" pitchFamily="34" charset="0"/>
              <a:buChar char="•"/>
            </a:pPr>
            <a:r>
              <a:rPr lang="en-US" sz="2000" b="1" spc="-5" dirty="0">
                <a:solidFill>
                  <a:srgbClr val="00AF50"/>
                </a:solidFill>
                <a:latin typeface="Arial"/>
                <a:cs typeface="Arial"/>
              </a:rPr>
              <a:t>Array is </a:t>
            </a:r>
            <a:r>
              <a:rPr lang="en-US" sz="2000" b="1" u="sng" spc="-5" dirty="0">
                <a:solidFill>
                  <a:srgbClr val="00AF50"/>
                </a:solidFill>
                <a:latin typeface="Arial"/>
                <a:cs typeface="Arial"/>
              </a:rPr>
              <a:t>like a list</a:t>
            </a:r>
            <a:r>
              <a:rPr lang="en-US" sz="2000" b="1" spc="-5" dirty="0">
                <a:solidFill>
                  <a:srgbClr val="00AF50"/>
                </a:solidFill>
                <a:latin typeface="Arial"/>
                <a:cs typeface="Arial"/>
              </a:rPr>
              <a:t> but it consists of same type of elements</a:t>
            </a:r>
          </a:p>
          <a:p>
            <a:pPr marL="355600" marR="6350" indent="-342900" algn="just">
              <a:lnSpc>
                <a:spcPct val="100000"/>
              </a:lnSpc>
              <a:spcBef>
                <a:spcPts val="105"/>
              </a:spcBef>
              <a:buFont typeface="Arial" panose="020B0604020202020204" pitchFamily="34" charset="0"/>
              <a:buChar char="•"/>
            </a:pPr>
            <a:endParaRPr lang="en-US" sz="2000" b="1" spc="-5" dirty="0">
              <a:solidFill>
                <a:srgbClr val="00AF50"/>
              </a:solidFill>
              <a:latin typeface="Arial"/>
              <a:cs typeface="Arial"/>
            </a:endParaRPr>
          </a:p>
          <a:p>
            <a:pPr marL="355600" marR="6350" indent="-342900" algn="just">
              <a:lnSpc>
                <a:spcPct val="100000"/>
              </a:lnSpc>
              <a:spcBef>
                <a:spcPts val="105"/>
              </a:spcBef>
              <a:buFont typeface="Arial" panose="020B0604020202020204" pitchFamily="34" charset="0"/>
              <a:buChar char="•"/>
            </a:pPr>
            <a:r>
              <a:rPr lang="en-US" sz="2000" b="1" spc="-5" dirty="0" err="1">
                <a:solidFill>
                  <a:srgbClr val="00AF50"/>
                </a:solidFill>
                <a:latin typeface="Arial"/>
                <a:cs typeface="Arial"/>
              </a:rPr>
              <a:t>Numpy</a:t>
            </a:r>
            <a:r>
              <a:rPr lang="en-US" sz="2000" b="1" spc="-5" dirty="0">
                <a:solidFill>
                  <a:srgbClr val="00AF50"/>
                </a:solidFill>
                <a:latin typeface="Arial"/>
                <a:cs typeface="Arial"/>
              </a:rPr>
              <a:t> arrays also called </a:t>
            </a:r>
            <a:r>
              <a:rPr lang="en-US" sz="2000" b="1" spc="-5" dirty="0" err="1">
                <a:solidFill>
                  <a:srgbClr val="00AF50"/>
                </a:solidFill>
                <a:latin typeface="Arial"/>
                <a:cs typeface="Arial"/>
              </a:rPr>
              <a:t>ndarrays</a:t>
            </a:r>
            <a:endParaRPr lang="en-US" sz="2000" b="1" spc="-5" dirty="0">
              <a:solidFill>
                <a:srgbClr val="00AF50"/>
              </a:solidFill>
              <a:latin typeface="Arial"/>
              <a:cs typeface="Arial"/>
            </a:endParaRPr>
          </a:p>
          <a:p>
            <a:pPr marL="12700" marR="6350" algn="just">
              <a:lnSpc>
                <a:spcPct val="100000"/>
              </a:lnSpc>
              <a:spcBef>
                <a:spcPts val="105"/>
              </a:spcBef>
            </a:pPr>
            <a:endParaRPr lang="en-US" sz="2000" b="1" spc="-5" dirty="0">
              <a:solidFill>
                <a:srgbClr val="00AF50"/>
              </a:solidFill>
              <a:latin typeface="Arial"/>
              <a:cs typeface="Arial"/>
            </a:endParaRPr>
          </a:p>
          <a:p>
            <a:pPr marL="12700" marR="6350" algn="just">
              <a:lnSpc>
                <a:spcPct val="100000"/>
              </a:lnSpc>
              <a:spcBef>
                <a:spcPts val="105"/>
              </a:spcBef>
            </a:pPr>
            <a:r>
              <a:rPr lang="en-US" sz="2000" b="1" spc="-5" dirty="0">
                <a:solidFill>
                  <a:srgbClr val="00AF50"/>
                </a:solidFill>
                <a:latin typeface="Arial"/>
                <a:cs typeface="Arial"/>
              </a:rPr>
              <a:t>		import </a:t>
            </a:r>
            <a:r>
              <a:rPr lang="en-US" sz="2000" b="1" spc="-5" dirty="0" err="1">
                <a:solidFill>
                  <a:srgbClr val="00AF50"/>
                </a:solidFill>
                <a:latin typeface="Arial"/>
                <a:cs typeface="Arial"/>
              </a:rPr>
              <a:t>numpy</a:t>
            </a:r>
            <a:r>
              <a:rPr lang="en-US" sz="2000" b="1" spc="-5" dirty="0">
                <a:solidFill>
                  <a:srgbClr val="00AF50"/>
                </a:solidFill>
                <a:latin typeface="Arial"/>
                <a:cs typeface="Arial"/>
              </a:rPr>
              <a:t> as n</a:t>
            </a:r>
          </a:p>
          <a:p>
            <a:pPr marL="12700" marR="6350" algn="just">
              <a:lnSpc>
                <a:spcPct val="100000"/>
              </a:lnSpc>
              <a:spcBef>
                <a:spcPts val="105"/>
              </a:spcBef>
            </a:pPr>
            <a:r>
              <a:rPr lang="en-US" sz="2000" b="1" spc="-5" dirty="0">
                <a:solidFill>
                  <a:srgbClr val="00AF50"/>
                </a:solidFill>
                <a:latin typeface="Arial"/>
                <a:cs typeface="Arial"/>
              </a:rPr>
              <a:t>		d=[2,3,4,5]</a:t>
            </a:r>
          </a:p>
          <a:p>
            <a:pPr marL="12700" marR="6350" algn="just">
              <a:lnSpc>
                <a:spcPct val="100000"/>
              </a:lnSpc>
              <a:spcBef>
                <a:spcPts val="105"/>
              </a:spcBef>
            </a:pPr>
            <a:r>
              <a:rPr lang="en-US" sz="2000" b="1" spc="-5" dirty="0">
                <a:solidFill>
                  <a:srgbClr val="00AF50"/>
                </a:solidFill>
                <a:latin typeface="Arial"/>
                <a:cs typeface="Arial"/>
              </a:rPr>
              <a:t>		print(d)</a:t>
            </a:r>
          </a:p>
          <a:p>
            <a:pPr marL="12700" marR="6350" algn="just">
              <a:lnSpc>
                <a:spcPct val="100000"/>
              </a:lnSpc>
              <a:spcBef>
                <a:spcPts val="105"/>
              </a:spcBef>
            </a:pPr>
            <a:r>
              <a:rPr lang="en-US" sz="2000" b="1" spc="-5" dirty="0">
                <a:solidFill>
                  <a:srgbClr val="00AF50"/>
                </a:solidFill>
                <a:latin typeface="Arial"/>
                <a:cs typeface="Arial"/>
              </a:rPr>
              <a:t>		a=</a:t>
            </a:r>
            <a:r>
              <a:rPr lang="en-US" sz="2000" b="1" spc="-5" dirty="0" err="1">
                <a:solidFill>
                  <a:srgbClr val="00AF50"/>
                </a:solidFill>
                <a:latin typeface="Arial"/>
                <a:cs typeface="Arial"/>
              </a:rPr>
              <a:t>n.array</a:t>
            </a:r>
            <a:r>
              <a:rPr lang="en-US" sz="2000" b="1" spc="-5" dirty="0">
                <a:solidFill>
                  <a:srgbClr val="00AF50"/>
                </a:solidFill>
                <a:latin typeface="Arial"/>
                <a:cs typeface="Arial"/>
              </a:rPr>
              <a:t>(d)</a:t>
            </a:r>
          </a:p>
          <a:p>
            <a:pPr marL="12700" marR="6350" algn="just">
              <a:lnSpc>
                <a:spcPct val="100000"/>
              </a:lnSpc>
              <a:spcBef>
                <a:spcPts val="105"/>
              </a:spcBef>
            </a:pPr>
            <a:r>
              <a:rPr lang="en-US" sz="2000" b="1" spc="-5" dirty="0">
                <a:solidFill>
                  <a:srgbClr val="00AF50"/>
                </a:solidFill>
                <a:latin typeface="Arial"/>
                <a:cs typeface="Arial"/>
              </a:rPr>
              <a:t>		print(a)</a:t>
            </a:r>
          </a:p>
          <a:p>
            <a:pPr marL="12700" marR="6350" algn="just">
              <a:lnSpc>
                <a:spcPct val="100000"/>
              </a:lnSpc>
              <a:spcBef>
                <a:spcPts val="105"/>
              </a:spcBef>
            </a:pPr>
            <a:r>
              <a:rPr lang="en-US" sz="2000" b="1" spc="-5" dirty="0">
                <a:solidFill>
                  <a:srgbClr val="00AF50"/>
                </a:solidFill>
                <a:latin typeface="Arial"/>
                <a:cs typeface="Arial"/>
              </a:rPr>
              <a:t>		print(</a:t>
            </a:r>
            <a:r>
              <a:rPr lang="en-US" sz="2000" b="1" spc="-5" dirty="0" err="1">
                <a:solidFill>
                  <a:srgbClr val="00AF50"/>
                </a:solidFill>
                <a:latin typeface="Arial"/>
                <a:cs typeface="Arial"/>
              </a:rPr>
              <a:t>a.shape</a:t>
            </a:r>
            <a:r>
              <a:rPr lang="en-US" sz="2000" b="1" spc="-5" dirty="0">
                <a:solidFill>
                  <a:srgbClr val="00AF50"/>
                </a:solidFill>
                <a:latin typeface="Arial"/>
                <a:cs typeface="Arial"/>
              </a:rPr>
              <a:t>)	#check dimension of array</a:t>
            </a:r>
          </a:p>
          <a:p>
            <a:pPr marL="12700" marR="6350" algn="just">
              <a:lnSpc>
                <a:spcPct val="100000"/>
              </a:lnSpc>
              <a:spcBef>
                <a:spcPts val="105"/>
              </a:spcBef>
            </a:pPr>
            <a:r>
              <a:rPr lang="en-US" sz="2000" b="1" spc="-5" dirty="0">
                <a:solidFill>
                  <a:srgbClr val="00AF50"/>
                </a:solidFill>
                <a:latin typeface="Arial"/>
                <a:cs typeface="Arial"/>
              </a:rPr>
              <a:t>		e=[[3,4,5],[6,7,8]]</a:t>
            </a:r>
          </a:p>
          <a:p>
            <a:pPr marL="12700" marR="6350" algn="just">
              <a:lnSpc>
                <a:spcPct val="100000"/>
              </a:lnSpc>
              <a:spcBef>
                <a:spcPts val="105"/>
              </a:spcBef>
            </a:pPr>
            <a:r>
              <a:rPr lang="en-US" sz="2000" b="1" spc="-5" dirty="0">
                <a:solidFill>
                  <a:srgbClr val="00AF50"/>
                </a:solidFill>
                <a:latin typeface="Arial"/>
                <a:cs typeface="Arial"/>
              </a:rPr>
              <a:t>		g=</a:t>
            </a:r>
            <a:r>
              <a:rPr lang="en-US" sz="2000" b="1" spc="-5" dirty="0" err="1">
                <a:solidFill>
                  <a:srgbClr val="00AF50"/>
                </a:solidFill>
                <a:latin typeface="Arial"/>
                <a:cs typeface="Arial"/>
              </a:rPr>
              <a:t>n.array</a:t>
            </a:r>
            <a:r>
              <a:rPr lang="en-US" sz="2000" b="1" spc="-5" dirty="0">
                <a:solidFill>
                  <a:srgbClr val="00AF50"/>
                </a:solidFill>
                <a:latin typeface="Arial"/>
                <a:cs typeface="Arial"/>
              </a:rPr>
              <a:t>(e)</a:t>
            </a:r>
          </a:p>
          <a:p>
            <a:pPr marL="12700" marR="6350" algn="just">
              <a:lnSpc>
                <a:spcPct val="100000"/>
              </a:lnSpc>
              <a:spcBef>
                <a:spcPts val="105"/>
              </a:spcBef>
            </a:pPr>
            <a:r>
              <a:rPr lang="en-US" sz="2000" b="1" spc="-5" dirty="0">
                <a:solidFill>
                  <a:srgbClr val="00AF50"/>
                </a:solidFill>
                <a:latin typeface="Arial"/>
                <a:cs typeface="Arial"/>
              </a:rPr>
              <a:t>		print(g)</a:t>
            </a:r>
          </a:p>
          <a:p>
            <a:pPr marL="12700" marR="6350" algn="just">
              <a:lnSpc>
                <a:spcPct val="100000"/>
              </a:lnSpc>
              <a:spcBef>
                <a:spcPts val="105"/>
              </a:spcBef>
            </a:pPr>
            <a:r>
              <a:rPr lang="en-US" sz="2000" b="1" spc="-5" dirty="0">
                <a:solidFill>
                  <a:srgbClr val="00AF50"/>
                </a:solidFill>
                <a:latin typeface="Arial"/>
                <a:cs typeface="Arial"/>
              </a:rPr>
              <a:t>		print(</a:t>
            </a:r>
            <a:r>
              <a:rPr lang="en-US" sz="2000" b="1" spc="-5" dirty="0" err="1">
                <a:solidFill>
                  <a:srgbClr val="00AF50"/>
                </a:solidFill>
                <a:latin typeface="Arial"/>
                <a:cs typeface="Arial"/>
              </a:rPr>
              <a:t>g.shape</a:t>
            </a:r>
            <a:r>
              <a:rPr lang="en-US" sz="2000" b="1" spc="-5" dirty="0">
                <a:solidFill>
                  <a:srgbClr val="00AF50"/>
                </a:solidFill>
                <a:latin typeface="Arial"/>
                <a:cs typeface="Arial"/>
              </a:rPr>
              <a:t>)</a:t>
            </a:r>
          </a:p>
          <a:p>
            <a:pPr>
              <a:lnSpc>
                <a:spcPct val="100000"/>
              </a:lnSpc>
            </a:pPr>
            <a:endParaRPr sz="22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950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5997532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63880" y="0"/>
            <a:ext cx="6981825" cy="646430"/>
          </a:xfrm>
          <a:custGeom>
            <a:avLst/>
            <a:gdLst/>
            <a:ahLst/>
            <a:cxnLst/>
            <a:rect l="l" t="t" r="r" b="b"/>
            <a:pathLst>
              <a:path w="6981825" h="646430">
                <a:moveTo>
                  <a:pt x="0" y="646176"/>
                </a:moveTo>
                <a:lnTo>
                  <a:pt x="6981444" y="646176"/>
                </a:lnTo>
                <a:lnTo>
                  <a:pt x="6981444" y="0"/>
                </a:lnTo>
                <a:lnTo>
                  <a:pt x="0" y="0"/>
                </a:lnTo>
                <a:lnTo>
                  <a:pt x="0" y="646176"/>
                </a:lnTo>
                <a:close/>
              </a:path>
            </a:pathLst>
          </a:custGeom>
          <a:solidFill>
            <a:srgbClr val="FAFFD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642924" y="20523"/>
            <a:ext cx="6757034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Data </a:t>
            </a:r>
            <a:r>
              <a:rPr spc="-5" dirty="0"/>
              <a:t>visualization using</a:t>
            </a:r>
            <a:r>
              <a:rPr spc="5" dirty="0"/>
              <a:t> </a:t>
            </a:r>
            <a:r>
              <a:rPr spc="-5" dirty="0"/>
              <a:t>Pyplot</a:t>
            </a:r>
          </a:p>
        </p:txBody>
      </p:sp>
      <p:sp>
        <p:nvSpPr>
          <p:cNvPr id="4" name="object 4"/>
          <p:cNvSpPr/>
          <p:nvPr/>
        </p:nvSpPr>
        <p:spPr>
          <a:xfrm>
            <a:off x="648462" y="549401"/>
            <a:ext cx="7560945" cy="0"/>
          </a:xfrm>
          <a:custGeom>
            <a:avLst/>
            <a:gdLst/>
            <a:ahLst/>
            <a:cxnLst/>
            <a:rect l="l" t="t" r="r" b="b"/>
            <a:pathLst>
              <a:path w="7560945">
                <a:moveTo>
                  <a:pt x="0" y="0"/>
                </a:moveTo>
                <a:lnTo>
                  <a:pt x="7560817" y="0"/>
                </a:lnTo>
              </a:path>
            </a:pathLst>
          </a:custGeom>
          <a:ln w="5029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371563" y="6417564"/>
            <a:ext cx="8344534" cy="108585"/>
          </a:xfrm>
          <a:custGeom>
            <a:avLst/>
            <a:gdLst/>
            <a:ahLst/>
            <a:cxnLst/>
            <a:rect l="l" t="t" r="r" b="b"/>
            <a:pathLst>
              <a:path w="8344534" h="108584">
                <a:moveTo>
                  <a:pt x="21069" y="67868"/>
                </a:moveTo>
                <a:lnTo>
                  <a:pt x="6070" y="67868"/>
                </a:lnTo>
                <a:lnTo>
                  <a:pt x="0" y="73939"/>
                </a:lnTo>
                <a:lnTo>
                  <a:pt x="0" y="108585"/>
                </a:lnTo>
                <a:lnTo>
                  <a:pt x="10570" y="106451"/>
                </a:lnTo>
                <a:lnTo>
                  <a:pt x="19200" y="100634"/>
                </a:lnTo>
                <a:lnTo>
                  <a:pt x="25019" y="92007"/>
                </a:lnTo>
                <a:lnTo>
                  <a:pt x="27152" y="81445"/>
                </a:lnTo>
                <a:lnTo>
                  <a:pt x="27152" y="73939"/>
                </a:lnTo>
                <a:lnTo>
                  <a:pt x="21069" y="67868"/>
                </a:lnTo>
                <a:close/>
              </a:path>
              <a:path w="8344534" h="108584">
                <a:moveTo>
                  <a:pt x="8344192" y="27139"/>
                </a:moveTo>
                <a:lnTo>
                  <a:pt x="8317014" y="27139"/>
                </a:lnTo>
                <a:lnTo>
                  <a:pt x="8317014" y="54292"/>
                </a:lnTo>
                <a:lnTo>
                  <a:pt x="8327582" y="52159"/>
                </a:lnTo>
                <a:lnTo>
                  <a:pt x="8336222" y="46340"/>
                </a:lnTo>
                <a:lnTo>
                  <a:pt x="8342052" y="37710"/>
                </a:lnTo>
                <a:lnTo>
                  <a:pt x="8344192" y="27139"/>
                </a:lnTo>
                <a:close/>
              </a:path>
              <a:path w="8344534" h="108584">
                <a:moveTo>
                  <a:pt x="8317014" y="0"/>
                </a:moveTo>
                <a:lnTo>
                  <a:pt x="8306465" y="2133"/>
                </a:lnTo>
                <a:lnTo>
                  <a:pt x="8297868" y="7950"/>
                </a:lnTo>
                <a:lnTo>
                  <a:pt x="8292082" y="16577"/>
                </a:lnTo>
                <a:lnTo>
                  <a:pt x="8289963" y="27139"/>
                </a:lnTo>
                <a:lnTo>
                  <a:pt x="8289963" y="34645"/>
                </a:lnTo>
                <a:lnTo>
                  <a:pt x="8295932" y="40716"/>
                </a:lnTo>
                <a:lnTo>
                  <a:pt x="8310918" y="40716"/>
                </a:lnTo>
                <a:lnTo>
                  <a:pt x="8317014" y="34645"/>
                </a:lnTo>
                <a:lnTo>
                  <a:pt x="8317014" y="27139"/>
                </a:lnTo>
                <a:lnTo>
                  <a:pt x="8344192" y="27139"/>
                </a:lnTo>
                <a:lnTo>
                  <a:pt x="8342052" y="16577"/>
                </a:lnTo>
                <a:lnTo>
                  <a:pt x="8336222" y="7950"/>
                </a:lnTo>
                <a:lnTo>
                  <a:pt x="8327582" y="2133"/>
                </a:lnTo>
                <a:lnTo>
                  <a:pt x="8317014" y="0"/>
                </a:lnTo>
                <a:close/>
              </a:path>
            </a:pathLst>
          </a:custGeom>
          <a:solidFill>
            <a:srgbClr val="CDB18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8661527" y="6444703"/>
            <a:ext cx="54610" cy="27305"/>
          </a:xfrm>
          <a:custGeom>
            <a:avLst/>
            <a:gdLst/>
            <a:ahLst/>
            <a:cxnLst/>
            <a:rect l="l" t="t" r="r" b="b"/>
            <a:pathLst>
              <a:path w="54609" h="27304">
                <a:moveTo>
                  <a:pt x="0" y="27152"/>
                </a:moveTo>
                <a:lnTo>
                  <a:pt x="27050" y="27152"/>
                </a:lnTo>
                <a:lnTo>
                  <a:pt x="37619" y="25019"/>
                </a:lnTo>
                <a:lnTo>
                  <a:pt x="46259" y="19200"/>
                </a:lnTo>
                <a:lnTo>
                  <a:pt x="52089" y="10570"/>
                </a:lnTo>
                <a:lnTo>
                  <a:pt x="54228" y="0"/>
                </a:lnTo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635609" y="884936"/>
            <a:ext cx="8208645" cy="5109732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6350" algn="just">
              <a:lnSpc>
                <a:spcPct val="100000"/>
              </a:lnSpc>
              <a:spcBef>
                <a:spcPts val="105"/>
              </a:spcBef>
            </a:pPr>
            <a:r>
              <a:rPr lang="en-US" sz="2000" b="1" spc="-5" dirty="0" err="1">
                <a:solidFill>
                  <a:srgbClr val="FF0000"/>
                </a:solidFill>
                <a:latin typeface="Arial"/>
                <a:cs typeface="Arial"/>
              </a:rPr>
              <a:t>Numpy</a:t>
            </a:r>
            <a:r>
              <a:rPr lang="en-US" sz="2000" b="1" spc="-5" dirty="0">
                <a:solidFill>
                  <a:srgbClr val="FF0000"/>
                </a:solidFill>
                <a:latin typeface="Arial"/>
                <a:cs typeface="Arial"/>
              </a:rPr>
              <a:t> Arrays- </a:t>
            </a:r>
          </a:p>
          <a:p>
            <a:pPr marL="12700" marR="6350" algn="just">
              <a:lnSpc>
                <a:spcPct val="100000"/>
              </a:lnSpc>
              <a:spcBef>
                <a:spcPts val="105"/>
              </a:spcBef>
            </a:pPr>
            <a:endParaRPr lang="en-US" sz="2000" b="1" spc="-5" dirty="0">
              <a:solidFill>
                <a:srgbClr val="FF0000"/>
              </a:solidFill>
              <a:latin typeface="Arial"/>
              <a:cs typeface="Arial"/>
            </a:endParaRPr>
          </a:p>
          <a:p>
            <a:pPr marL="12700" marR="6350" algn="just">
              <a:lnSpc>
                <a:spcPct val="100000"/>
              </a:lnSpc>
              <a:spcBef>
                <a:spcPts val="105"/>
              </a:spcBef>
            </a:pPr>
            <a:r>
              <a:rPr lang="en-US" sz="2000" b="1" spc="-5" dirty="0">
                <a:solidFill>
                  <a:srgbClr val="FF0000"/>
                </a:solidFill>
                <a:latin typeface="Arial"/>
                <a:cs typeface="Arial"/>
              </a:rPr>
              <a:t>2. Check </a:t>
            </a:r>
            <a:r>
              <a:rPr lang="en-US" sz="2000" b="1" spc="-5" dirty="0" err="1">
                <a:solidFill>
                  <a:srgbClr val="FF0000"/>
                </a:solidFill>
                <a:latin typeface="Arial"/>
                <a:cs typeface="Arial"/>
              </a:rPr>
              <a:t>datatype</a:t>
            </a:r>
            <a:r>
              <a:rPr lang="en-US" sz="2000" b="1" spc="-5" dirty="0">
                <a:solidFill>
                  <a:srgbClr val="FF0000"/>
                </a:solidFill>
                <a:latin typeface="Arial"/>
                <a:cs typeface="Arial"/>
              </a:rPr>
              <a:t> –type(), </a:t>
            </a:r>
            <a:r>
              <a:rPr lang="en-US" sz="2000" b="1" spc="-5" dirty="0" err="1">
                <a:solidFill>
                  <a:srgbClr val="FF0000"/>
                </a:solidFill>
                <a:latin typeface="Arial"/>
                <a:cs typeface="Arial"/>
              </a:rPr>
              <a:t>dtype</a:t>
            </a:r>
            <a:endParaRPr lang="en-US" sz="2000" b="1" spc="-5" dirty="0">
              <a:solidFill>
                <a:srgbClr val="FF0000"/>
              </a:solidFill>
              <a:latin typeface="Arial"/>
              <a:cs typeface="Arial"/>
            </a:endParaRPr>
          </a:p>
          <a:p>
            <a:pPr marL="12700" marR="6350" algn="just">
              <a:lnSpc>
                <a:spcPct val="100000"/>
              </a:lnSpc>
              <a:spcBef>
                <a:spcPts val="105"/>
              </a:spcBef>
            </a:pPr>
            <a:endParaRPr lang="en-US" sz="2000" b="1" spc="-5" dirty="0">
              <a:solidFill>
                <a:srgbClr val="00AF50"/>
              </a:solidFill>
              <a:latin typeface="Arial"/>
              <a:cs typeface="Arial"/>
            </a:endParaRPr>
          </a:p>
          <a:p>
            <a:pPr marL="355600" marR="6350" indent="-342900" algn="just">
              <a:lnSpc>
                <a:spcPct val="100000"/>
              </a:lnSpc>
              <a:spcBef>
                <a:spcPts val="105"/>
              </a:spcBef>
              <a:buFont typeface="Arial" panose="020B0604020202020204" pitchFamily="34" charset="0"/>
              <a:buChar char="•"/>
            </a:pPr>
            <a:r>
              <a:rPr lang="en-US" sz="2000" b="1" spc="-5" dirty="0">
                <a:solidFill>
                  <a:srgbClr val="00AF50"/>
                </a:solidFill>
                <a:latin typeface="Arial"/>
                <a:cs typeface="Arial"/>
              </a:rPr>
              <a:t>Array is </a:t>
            </a:r>
            <a:r>
              <a:rPr lang="en-US" sz="2000" b="1" u="sng" spc="-5" dirty="0">
                <a:solidFill>
                  <a:srgbClr val="00AF50"/>
                </a:solidFill>
                <a:latin typeface="Arial"/>
                <a:cs typeface="Arial"/>
              </a:rPr>
              <a:t>like a list</a:t>
            </a:r>
            <a:r>
              <a:rPr lang="en-US" sz="2000" b="1" spc="-5" dirty="0">
                <a:solidFill>
                  <a:srgbClr val="00AF50"/>
                </a:solidFill>
                <a:latin typeface="Arial"/>
                <a:cs typeface="Arial"/>
              </a:rPr>
              <a:t> but it consists of same type of elements</a:t>
            </a:r>
          </a:p>
          <a:p>
            <a:pPr marL="355600" marR="6350" indent="-342900" algn="just">
              <a:lnSpc>
                <a:spcPct val="100000"/>
              </a:lnSpc>
              <a:spcBef>
                <a:spcPts val="105"/>
              </a:spcBef>
              <a:buFont typeface="Arial" panose="020B0604020202020204" pitchFamily="34" charset="0"/>
              <a:buChar char="•"/>
            </a:pPr>
            <a:endParaRPr lang="en-US" sz="2000" b="1" spc="-5" dirty="0">
              <a:solidFill>
                <a:srgbClr val="00AF50"/>
              </a:solidFill>
              <a:latin typeface="Arial"/>
              <a:cs typeface="Arial"/>
            </a:endParaRPr>
          </a:p>
          <a:p>
            <a:pPr marL="355600" marR="6350" indent="-342900" algn="just">
              <a:lnSpc>
                <a:spcPct val="100000"/>
              </a:lnSpc>
              <a:spcBef>
                <a:spcPts val="105"/>
              </a:spcBef>
              <a:buFont typeface="Arial" panose="020B0604020202020204" pitchFamily="34" charset="0"/>
              <a:buChar char="•"/>
            </a:pPr>
            <a:r>
              <a:rPr lang="en-US" sz="2000" b="1" spc="-5" dirty="0" err="1">
                <a:solidFill>
                  <a:srgbClr val="00AF50"/>
                </a:solidFill>
                <a:latin typeface="Arial"/>
                <a:cs typeface="Arial"/>
              </a:rPr>
              <a:t>Numpy</a:t>
            </a:r>
            <a:r>
              <a:rPr lang="en-US" sz="2000" b="1" spc="-5" dirty="0">
                <a:solidFill>
                  <a:srgbClr val="00AF50"/>
                </a:solidFill>
                <a:latin typeface="Arial"/>
                <a:cs typeface="Arial"/>
              </a:rPr>
              <a:t> arrays also called </a:t>
            </a:r>
            <a:r>
              <a:rPr lang="en-US" sz="2000" b="1" spc="-5" dirty="0" err="1">
                <a:solidFill>
                  <a:srgbClr val="00AF50"/>
                </a:solidFill>
                <a:latin typeface="Arial"/>
                <a:cs typeface="Arial"/>
              </a:rPr>
              <a:t>ndarrays</a:t>
            </a:r>
            <a:endParaRPr lang="en-US" sz="2000" b="1" spc="-5" dirty="0">
              <a:solidFill>
                <a:srgbClr val="00AF50"/>
              </a:solidFill>
              <a:latin typeface="Arial"/>
              <a:cs typeface="Arial"/>
            </a:endParaRPr>
          </a:p>
          <a:p>
            <a:pPr marL="12700" marR="6350" algn="just">
              <a:lnSpc>
                <a:spcPct val="100000"/>
              </a:lnSpc>
              <a:spcBef>
                <a:spcPts val="105"/>
              </a:spcBef>
            </a:pPr>
            <a:endParaRPr lang="en-US" sz="2000" b="1" spc="-5" dirty="0">
              <a:solidFill>
                <a:srgbClr val="00AF50"/>
              </a:solidFill>
              <a:latin typeface="Arial"/>
              <a:cs typeface="Arial"/>
            </a:endParaRPr>
          </a:p>
          <a:p>
            <a:pPr marL="12700" marR="6350" algn="just">
              <a:lnSpc>
                <a:spcPct val="100000"/>
              </a:lnSpc>
              <a:spcBef>
                <a:spcPts val="105"/>
              </a:spcBef>
            </a:pPr>
            <a:r>
              <a:rPr lang="en-US" sz="2000" b="1" spc="-5" dirty="0">
                <a:solidFill>
                  <a:srgbClr val="00AF50"/>
                </a:solidFill>
                <a:latin typeface="Arial"/>
                <a:cs typeface="Arial"/>
              </a:rPr>
              <a:t>		import </a:t>
            </a:r>
            <a:r>
              <a:rPr lang="en-US" sz="2000" b="1" spc="-5" dirty="0" err="1">
                <a:solidFill>
                  <a:srgbClr val="00AF50"/>
                </a:solidFill>
                <a:latin typeface="Arial"/>
                <a:cs typeface="Arial"/>
              </a:rPr>
              <a:t>numpy</a:t>
            </a:r>
            <a:r>
              <a:rPr lang="en-US" sz="2000" b="1" spc="-5" dirty="0">
                <a:solidFill>
                  <a:srgbClr val="00AF50"/>
                </a:solidFill>
                <a:latin typeface="Arial"/>
                <a:cs typeface="Arial"/>
              </a:rPr>
              <a:t> as n</a:t>
            </a:r>
          </a:p>
          <a:p>
            <a:pPr marL="12700" marR="6350" algn="just">
              <a:lnSpc>
                <a:spcPct val="100000"/>
              </a:lnSpc>
              <a:spcBef>
                <a:spcPts val="105"/>
              </a:spcBef>
            </a:pPr>
            <a:r>
              <a:rPr lang="en-US" sz="2000" b="1" spc="-5" dirty="0">
                <a:solidFill>
                  <a:srgbClr val="00AF50"/>
                </a:solidFill>
                <a:latin typeface="Arial"/>
                <a:cs typeface="Arial"/>
              </a:rPr>
              <a:t>		d=[2,3,4,5]</a:t>
            </a:r>
          </a:p>
          <a:p>
            <a:pPr marL="12700" marR="6350" algn="just">
              <a:lnSpc>
                <a:spcPct val="100000"/>
              </a:lnSpc>
              <a:spcBef>
                <a:spcPts val="105"/>
              </a:spcBef>
            </a:pPr>
            <a:r>
              <a:rPr lang="en-US" sz="2000" b="1" spc="-5" dirty="0">
                <a:solidFill>
                  <a:srgbClr val="00AF50"/>
                </a:solidFill>
                <a:latin typeface="Arial"/>
                <a:cs typeface="Arial"/>
              </a:rPr>
              <a:t>		print(d)</a:t>
            </a:r>
          </a:p>
          <a:p>
            <a:pPr marL="12700" marR="6350" algn="just">
              <a:lnSpc>
                <a:spcPct val="100000"/>
              </a:lnSpc>
              <a:spcBef>
                <a:spcPts val="105"/>
              </a:spcBef>
            </a:pPr>
            <a:r>
              <a:rPr lang="en-US" sz="2000" b="1" spc="-5" dirty="0">
                <a:solidFill>
                  <a:srgbClr val="00AF50"/>
                </a:solidFill>
                <a:latin typeface="Arial"/>
                <a:cs typeface="Arial"/>
              </a:rPr>
              <a:t>		a=</a:t>
            </a:r>
            <a:r>
              <a:rPr lang="en-US" sz="2000" b="1" spc="-5" dirty="0" err="1">
                <a:solidFill>
                  <a:srgbClr val="00AF50"/>
                </a:solidFill>
                <a:latin typeface="Arial"/>
                <a:cs typeface="Arial"/>
              </a:rPr>
              <a:t>n.array</a:t>
            </a:r>
            <a:r>
              <a:rPr lang="en-US" sz="2000" b="1" spc="-5" dirty="0">
                <a:solidFill>
                  <a:srgbClr val="00AF50"/>
                </a:solidFill>
                <a:latin typeface="Arial"/>
                <a:cs typeface="Arial"/>
              </a:rPr>
              <a:t>(d)</a:t>
            </a:r>
          </a:p>
          <a:p>
            <a:pPr marL="12700" marR="6350" algn="just">
              <a:lnSpc>
                <a:spcPct val="100000"/>
              </a:lnSpc>
              <a:spcBef>
                <a:spcPts val="105"/>
              </a:spcBef>
            </a:pPr>
            <a:r>
              <a:rPr lang="en-US" sz="2000" b="1" spc="-5" dirty="0">
                <a:solidFill>
                  <a:srgbClr val="00AF50"/>
                </a:solidFill>
                <a:latin typeface="Arial"/>
                <a:cs typeface="Arial"/>
              </a:rPr>
              <a:t>		print(</a:t>
            </a:r>
            <a:r>
              <a:rPr lang="en-US" sz="2000" b="1" spc="-5" dirty="0" err="1">
                <a:solidFill>
                  <a:srgbClr val="00AF50"/>
                </a:solidFill>
                <a:latin typeface="Arial"/>
                <a:cs typeface="Arial"/>
              </a:rPr>
              <a:t>a.dtype</a:t>
            </a:r>
            <a:r>
              <a:rPr lang="en-US" sz="2000" b="1" spc="-5" dirty="0">
                <a:solidFill>
                  <a:srgbClr val="00AF50"/>
                </a:solidFill>
                <a:latin typeface="Arial"/>
                <a:cs typeface="Arial"/>
              </a:rPr>
              <a:t>)	#int32</a:t>
            </a:r>
          </a:p>
          <a:p>
            <a:pPr marL="12700" marR="6350" algn="just">
              <a:lnSpc>
                <a:spcPct val="100000"/>
              </a:lnSpc>
              <a:spcBef>
                <a:spcPts val="105"/>
              </a:spcBef>
            </a:pPr>
            <a:r>
              <a:rPr lang="en-US" sz="2000" b="1" spc="-5" dirty="0">
                <a:solidFill>
                  <a:srgbClr val="00AF50"/>
                </a:solidFill>
                <a:latin typeface="Arial"/>
                <a:cs typeface="Arial"/>
              </a:rPr>
              <a:t>		</a:t>
            </a:r>
          </a:p>
          <a:p>
            <a:pPr marL="12700" marR="6350" algn="just">
              <a:lnSpc>
                <a:spcPct val="100000"/>
              </a:lnSpc>
              <a:spcBef>
                <a:spcPts val="105"/>
              </a:spcBef>
            </a:pPr>
            <a:r>
              <a:rPr lang="en-US" sz="2000" b="1" spc="-5" dirty="0">
                <a:solidFill>
                  <a:srgbClr val="00AF50"/>
                </a:solidFill>
                <a:latin typeface="Arial"/>
                <a:cs typeface="Arial"/>
              </a:rPr>
              <a:t>		</a:t>
            </a:r>
            <a:endParaRPr sz="22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950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3348430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63880" y="0"/>
            <a:ext cx="6981825" cy="646430"/>
          </a:xfrm>
          <a:custGeom>
            <a:avLst/>
            <a:gdLst/>
            <a:ahLst/>
            <a:cxnLst/>
            <a:rect l="l" t="t" r="r" b="b"/>
            <a:pathLst>
              <a:path w="6981825" h="646430">
                <a:moveTo>
                  <a:pt x="0" y="646176"/>
                </a:moveTo>
                <a:lnTo>
                  <a:pt x="6981444" y="646176"/>
                </a:lnTo>
                <a:lnTo>
                  <a:pt x="6981444" y="0"/>
                </a:lnTo>
                <a:lnTo>
                  <a:pt x="0" y="0"/>
                </a:lnTo>
                <a:lnTo>
                  <a:pt x="0" y="646176"/>
                </a:lnTo>
                <a:close/>
              </a:path>
            </a:pathLst>
          </a:custGeom>
          <a:solidFill>
            <a:srgbClr val="FAFFD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642924" y="20523"/>
            <a:ext cx="6757034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Data </a:t>
            </a:r>
            <a:r>
              <a:rPr spc="-5" dirty="0"/>
              <a:t>visualization using</a:t>
            </a:r>
            <a:r>
              <a:rPr spc="5" dirty="0"/>
              <a:t> </a:t>
            </a:r>
            <a:r>
              <a:rPr spc="-5" dirty="0"/>
              <a:t>Pyplot</a:t>
            </a:r>
          </a:p>
        </p:txBody>
      </p:sp>
      <p:sp>
        <p:nvSpPr>
          <p:cNvPr id="4" name="object 4"/>
          <p:cNvSpPr/>
          <p:nvPr/>
        </p:nvSpPr>
        <p:spPr>
          <a:xfrm>
            <a:off x="648462" y="549401"/>
            <a:ext cx="7560945" cy="0"/>
          </a:xfrm>
          <a:custGeom>
            <a:avLst/>
            <a:gdLst/>
            <a:ahLst/>
            <a:cxnLst/>
            <a:rect l="l" t="t" r="r" b="b"/>
            <a:pathLst>
              <a:path w="7560945">
                <a:moveTo>
                  <a:pt x="0" y="0"/>
                </a:moveTo>
                <a:lnTo>
                  <a:pt x="7560817" y="0"/>
                </a:lnTo>
              </a:path>
            </a:pathLst>
          </a:custGeom>
          <a:ln w="5029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371563" y="6417564"/>
            <a:ext cx="8344534" cy="108585"/>
          </a:xfrm>
          <a:custGeom>
            <a:avLst/>
            <a:gdLst/>
            <a:ahLst/>
            <a:cxnLst/>
            <a:rect l="l" t="t" r="r" b="b"/>
            <a:pathLst>
              <a:path w="8344534" h="108584">
                <a:moveTo>
                  <a:pt x="21069" y="67868"/>
                </a:moveTo>
                <a:lnTo>
                  <a:pt x="6070" y="67868"/>
                </a:lnTo>
                <a:lnTo>
                  <a:pt x="0" y="73939"/>
                </a:lnTo>
                <a:lnTo>
                  <a:pt x="0" y="108585"/>
                </a:lnTo>
                <a:lnTo>
                  <a:pt x="10570" y="106451"/>
                </a:lnTo>
                <a:lnTo>
                  <a:pt x="19200" y="100634"/>
                </a:lnTo>
                <a:lnTo>
                  <a:pt x="25019" y="92007"/>
                </a:lnTo>
                <a:lnTo>
                  <a:pt x="27152" y="81445"/>
                </a:lnTo>
                <a:lnTo>
                  <a:pt x="27152" y="73939"/>
                </a:lnTo>
                <a:lnTo>
                  <a:pt x="21069" y="67868"/>
                </a:lnTo>
                <a:close/>
              </a:path>
              <a:path w="8344534" h="108584">
                <a:moveTo>
                  <a:pt x="8344192" y="27139"/>
                </a:moveTo>
                <a:lnTo>
                  <a:pt x="8317014" y="27139"/>
                </a:lnTo>
                <a:lnTo>
                  <a:pt x="8317014" y="54292"/>
                </a:lnTo>
                <a:lnTo>
                  <a:pt x="8327582" y="52159"/>
                </a:lnTo>
                <a:lnTo>
                  <a:pt x="8336222" y="46340"/>
                </a:lnTo>
                <a:lnTo>
                  <a:pt x="8342052" y="37710"/>
                </a:lnTo>
                <a:lnTo>
                  <a:pt x="8344192" y="27139"/>
                </a:lnTo>
                <a:close/>
              </a:path>
              <a:path w="8344534" h="108584">
                <a:moveTo>
                  <a:pt x="8317014" y="0"/>
                </a:moveTo>
                <a:lnTo>
                  <a:pt x="8306465" y="2133"/>
                </a:lnTo>
                <a:lnTo>
                  <a:pt x="8297868" y="7950"/>
                </a:lnTo>
                <a:lnTo>
                  <a:pt x="8292082" y="16577"/>
                </a:lnTo>
                <a:lnTo>
                  <a:pt x="8289963" y="27139"/>
                </a:lnTo>
                <a:lnTo>
                  <a:pt x="8289963" y="34645"/>
                </a:lnTo>
                <a:lnTo>
                  <a:pt x="8295932" y="40716"/>
                </a:lnTo>
                <a:lnTo>
                  <a:pt x="8310918" y="40716"/>
                </a:lnTo>
                <a:lnTo>
                  <a:pt x="8317014" y="34645"/>
                </a:lnTo>
                <a:lnTo>
                  <a:pt x="8317014" y="27139"/>
                </a:lnTo>
                <a:lnTo>
                  <a:pt x="8344192" y="27139"/>
                </a:lnTo>
                <a:lnTo>
                  <a:pt x="8342052" y="16577"/>
                </a:lnTo>
                <a:lnTo>
                  <a:pt x="8336222" y="7950"/>
                </a:lnTo>
                <a:lnTo>
                  <a:pt x="8327582" y="2133"/>
                </a:lnTo>
                <a:lnTo>
                  <a:pt x="8317014" y="0"/>
                </a:lnTo>
                <a:close/>
              </a:path>
            </a:pathLst>
          </a:custGeom>
          <a:solidFill>
            <a:srgbClr val="CDB18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8661527" y="6444703"/>
            <a:ext cx="54610" cy="27305"/>
          </a:xfrm>
          <a:custGeom>
            <a:avLst/>
            <a:gdLst/>
            <a:ahLst/>
            <a:cxnLst/>
            <a:rect l="l" t="t" r="r" b="b"/>
            <a:pathLst>
              <a:path w="54609" h="27304">
                <a:moveTo>
                  <a:pt x="0" y="27152"/>
                </a:moveTo>
                <a:lnTo>
                  <a:pt x="27050" y="27152"/>
                </a:lnTo>
                <a:lnTo>
                  <a:pt x="37619" y="25019"/>
                </a:lnTo>
                <a:lnTo>
                  <a:pt x="46259" y="19200"/>
                </a:lnTo>
                <a:lnTo>
                  <a:pt x="52089" y="10570"/>
                </a:lnTo>
                <a:lnTo>
                  <a:pt x="54228" y="0"/>
                </a:lnTo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635609" y="884936"/>
            <a:ext cx="8208645" cy="4468531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6350" algn="just">
              <a:lnSpc>
                <a:spcPct val="100000"/>
              </a:lnSpc>
              <a:spcBef>
                <a:spcPts val="105"/>
              </a:spcBef>
            </a:pPr>
            <a:r>
              <a:rPr lang="en-US" sz="2000" b="1" spc="-5" dirty="0" err="1">
                <a:solidFill>
                  <a:srgbClr val="FF0000"/>
                </a:solidFill>
                <a:latin typeface="Arial"/>
                <a:cs typeface="Arial"/>
              </a:rPr>
              <a:t>Numpy</a:t>
            </a:r>
            <a:r>
              <a:rPr lang="en-US" sz="2000" b="1" spc="-5" dirty="0">
                <a:solidFill>
                  <a:srgbClr val="FF0000"/>
                </a:solidFill>
                <a:latin typeface="Arial"/>
                <a:cs typeface="Arial"/>
              </a:rPr>
              <a:t> Arrays- </a:t>
            </a:r>
          </a:p>
          <a:p>
            <a:pPr marL="12700" marR="6350" algn="just">
              <a:lnSpc>
                <a:spcPct val="100000"/>
              </a:lnSpc>
              <a:spcBef>
                <a:spcPts val="105"/>
              </a:spcBef>
            </a:pPr>
            <a:r>
              <a:rPr lang="en-US" sz="2000" b="1" spc="-5" dirty="0">
                <a:solidFill>
                  <a:srgbClr val="FF0000"/>
                </a:solidFill>
                <a:latin typeface="Arial"/>
                <a:cs typeface="Arial"/>
              </a:rPr>
              <a:t>3. </a:t>
            </a:r>
            <a:r>
              <a:rPr lang="en-US" sz="2000" b="1" spc="-5" dirty="0" err="1">
                <a:solidFill>
                  <a:srgbClr val="FF0000"/>
                </a:solidFill>
                <a:latin typeface="Arial"/>
                <a:cs typeface="Arial"/>
              </a:rPr>
              <a:t>itemsize</a:t>
            </a:r>
            <a:r>
              <a:rPr lang="en-US" sz="2000" b="1" spc="-5" dirty="0">
                <a:solidFill>
                  <a:srgbClr val="FF0000"/>
                </a:solidFill>
                <a:latin typeface="Arial"/>
                <a:cs typeface="Arial"/>
              </a:rPr>
              <a:t>-returns the length of each element of array in bytes</a:t>
            </a:r>
            <a:endParaRPr lang="en-US" sz="2000" b="1" spc="-5" dirty="0">
              <a:solidFill>
                <a:srgbClr val="00AF50"/>
              </a:solidFill>
              <a:latin typeface="Arial"/>
              <a:cs typeface="Arial"/>
            </a:endParaRPr>
          </a:p>
          <a:p>
            <a:pPr marL="12700" marR="6350" algn="just">
              <a:lnSpc>
                <a:spcPct val="100000"/>
              </a:lnSpc>
              <a:spcBef>
                <a:spcPts val="105"/>
              </a:spcBef>
            </a:pPr>
            <a:endParaRPr lang="en-US" sz="2000" b="1" spc="-5" dirty="0">
              <a:solidFill>
                <a:srgbClr val="00AF50"/>
              </a:solidFill>
              <a:latin typeface="Arial"/>
              <a:cs typeface="Arial"/>
            </a:endParaRPr>
          </a:p>
          <a:p>
            <a:pPr marL="12700" marR="6350" algn="just">
              <a:lnSpc>
                <a:spcPct val="100000"/>
              </a:lnSpc>
              <a:spcBef>
                <a:spcPts val="105"/>
              </a:spcBef>
            </a:pPr>
            <a:r>
              <a:rPr lang="en-US" sz="2000" b="1" spc="-5" dirty="0">
                <a:solidFill>
                  <a:srgbClr val="00AF50"/>
                </a:solidFill>
                <a:latin typeface="Arial"/>
                <a:cs typeface="Arial"/>
              </a:rPr>
              <a:t>		import </a:t>
            </a:r>
            <a:r>
              <a:rPr lang="en-US" sz="2000" b="1" spc="-5" dirty="0" err="1">
                <a:solidFill>
                  <a:srgbClr val="00AF50"/>
                </a:solidFill>
                <a:latin typeface="Arial"/>
                <a:cs typeface="Arial"/>
              </a:rPr>
              <a:t>numpy</a:t>
            </a:r>
            <a:r>
              <a:rPr lang="en-US" sz="2000" b="1" spc="-5" dirty="0">
                <a:solidFill>
                  <a:srgbClr val="00AF50"/>
                </a:solidFill>
                <a:latin typeface="Arial"/>
                <a:cs typeface="Arial"/>
              </a:rPr>
              <a:t> as n</a:t>
            </a:r>
          </a:p>
          <a:p>
            <a:pPr marL="12700" marR="6350" algn="just">
              <a:lnSpc>
                <a:spcPct val="100000"/>
              </a:lnSpc>
              <a:spcBef>
                <a:spcPts val="105"/>
              </a:spcBef>
            </a:pPr>
            <a:r>
              <a:rPr lang="en-US" sz="2000" b="1" spc="-5" dirty="0">
                <a:solidFill>
                  <a:srgbClr val="00AF50"/>
                </a:solidFill>
                <a:latin typeface="Arial"/>
                <a:cs typeface="Arial"/>
              </a:rPr>
              <a:t>		d=[2,3,4,5]</a:t>
            </a:r>
          </a:p>
          <a:p>
            <a:pPr marL="12700" marR="6350" algn="just">
              <a:lnSpc>
                <a:spcPct val="100000"/>
              </a:lnSpc>
              <a:spcBef>
                <a:spcPts val="105"/>
              </a:spcBef>
            </a:pPr>
            <a:r>
              <a:rPr lang="en-US" sz="2000" b="1" spc="-5" dirty="0">
                <a:solidFill>
                  <a:srgbClr val="00AF50"/>
                </a:solidFill>
                <a:latin typeface="Arial"/>
                <a:cs typeface="Arial"/>
              </a:rPr>
              <a:t>		print(d)</a:t>
            </a:r>
          </a:p>
          <a:p>
            <a:pPr marL="12700" marR="6350" algn="just">
              <a:lnSpc>
                <a:spcPct val="100000"/>
              </a:lnSpc>
              <a:spcBef>
                <a:spcPts val="105"/>
              </a:spcBef>
            </a:pPr>
            <a:r>
              <a:rPr lang="en-US" sz="2000" b="1" spc="-5" dirty="0">
                <a:solidFill>
                  <a:srgbClr val="00AF50"/>
                </a:solidFill>
                <a:latin typeface="Arial"/>
                <a:cs typeface="Arial"/>
              </a:rPr>
              <a:t>		a=</a:t>
            </a:r>
            <a:r>
              <a:rPr lang="en-US" sz="2000" b="1" spc="-5" dirty="0" err="1">
                <a:solidFill>
                  <a:srgbClr val="00AF50"/>
                </a:solidFill>
                <a:latin typeface="Arial"/>
                <a:cs typeface="Arial"/>
              </a:rPr>
              <a:t>n.array</a:t>
            </a:r>
            <a:r>
              <a:rPr lang="en-US" sz="2000" b="1" spc="-5" dirty="0">
                <a:solidFill>
                  <a:srgbClr val="00AF50"/>
                </a:solidFill>
                <a:latin typeface="Arial"/>
                <a:cs typeface="Arial"/>
              </a:rPr>
              <a:t>(d)</a:t>
            </a:r>
          </a:p>
          <a:p>
            <a:pPr marL="12700" marR="6350" algn="just">
              <a:lnSpc>
                <a:spcPct val="100000"/>
              </a:lnSpc>
              <a:spcBef>
                <a:spcPts val="105"/>
              </a:spcBef>
            </a:pPr>
            <a:r>
              <a:rPr lang="en-US" sz="2000" b="1" spc="-5" dirty="0">
                <a:solidFill>
                  <a:srgbClr val="00AF50"/>
                </a:solidFill>
                <a:latin typeface="Arial"/>
                <a:cs typeface="Arial"/>
              </a:rPr>
              <a:t>		print(</a:t>
            </a:r>
            <a:r>
              <a:rPr lang="en-US" sz="2000" b="1" spc="-5" dirty="0" err="1">
                <a:solidFill>
                  <a:srgbClr val="00AF50"/>
                </a:solidFill>
                <a:latin typeface="Arial"/>
                <a:cs typeface="Arial"/>
              </a:rPr>
              <a:t>a.itemsize</a:t>
            </a:r>
            <a:r>
              <a:rPr lang="en-US" sz="2000" b="1" spc="-5" dirty="0">
                <a:solidFill>
                  <a:srgbClr val="00AF50"/>
                </a:solidFill>
                <a:latin typeface="Arial"/>
                <a:cs typeface="Arial"/>
              </a:rPr>
              <a:t>)	#4</a:t>
            </a:r>
          </a:p>
          <a:p>
            <a:pPr marL="12700" marR="6350" algn="just">
              <a:lnSpc>
                <a:spcPct val="100000"/>
              </a:lnSpc>
              <a:spcBef>
                <a:spcPts val="105"/>
              </a:spcBef>
            </a:pPr>
            <a:r>
              <a:rPr lang="en-US" sz="2000" b="1" spc="-5" dirty="0">
                <a:solidFill>
                  <a:srgbClr val="00AF50"/>
                </a:solidFill>
                <a:latin typeface="Arial"/>
                <a:cs typeface="Arial"/>
              </a:rPr>
              <a:t>		d=[2.4,3.8,6.8]</a:t>
            </a:r>
          </a:p>
          <a:p>
            <a:pPr marL="12700" marR="6350" algn="just">
              <a:lnSpc>
                <a:spcPct val="100000"/>
              </a:lnSpc>
              <a:spcBef>
                <a:spcPts val="105"/>
              </a:spcBef>
            </a:pPr>
            <a:r>
              <a:rPr lang="en-US" sz="2000" b="1" spc="-5" dirty="0">
                <a:solidFill>
                  <a:srgbClr val="00AF50"/>
                </a:solidFill>
                <a:latin typeface="Arial"/>
                <a:cs typeface="Arial"/>
              </a:rPr>
              <a:t>		a=</a:t>
            </a:r>
            <a:r>
              <a:rPr lang="en-US" sz="2000" b="1" spc="-5" dirty="0" err="1">
                <a:solidFill>
                  <a:srgbClr val="00AF50"/>
                </a:solidFill>
                <a:latin typeface="Arial"/>
                <a:cs typeface="Arial"/>
              </a:rPr>
              <a:t>n.array</a:t>
            </a:r>
            <a:r>
              <a:rPr lang="en-US" sz="2000" b="1" spc="-5" dirty="0">
                <a:solidFill>
                  <a:srgbClr val="00AF50"/>
                </a:solidFill>
                <a:latin typeface="Arial"/>
                <a:cs typeface="Arial"/>
              </a:rPr>
              <a:t>(d)</a:t>
            </a:r>
          </a:p>
          <a:p>
            <a:pPr marL="12700" marR="6350" algn="just">
              <a:lnSpc>
                <a:spcPct val="100000"/>
              </a:lnSpc>
              <a:spcBef>
                <a:spcPts val="105"/>
              </a:spcBef>
            </a:pPr>
            <a:r>
              <a:rPr lang="en-US" sz="2000" b="1" spc="-5" dirty="0">
                <a:solidFill>
                  <a:srgbClr val="00AF50"/>
                </a:solidFill>
                <a:latin typeface="Arial"/>
                <a:cs typeface="Arial"/>
              </a:rPr>
              <a:t>		print(</a:t>
            </a:r>
            <a:r>
              <a:rPr lang="en-US" sz="2000" b="1" spc="-5" dirty="0" err="1">
                <a:solidFill>
                  <a:srgbClr val="00AF50"/>
                </a:solidFill>
                <a:latin typeface="Arial"/>
                <a:cs typeface="Arial"/>
              </a:rPr>
              <a:t>a.itemsize</a:t>
            </a:r>
            <a:r>
              <a:rPr lang="en-US" sz="2000" b="1" spc="-5" dirty="0">
                <a:solidFill>
                  <a:srgbClr val="00AF50"/>
                </a:solidFill>
                <a:latin typeface="Arial"/>
                <a:cs typeface="Arial"/>
              </a:rPr>
              <a:t>)	#8</a:t>
            </a:r>
          </a:p>
          <a:p>
            <a:pPr marL="12700" marR="6350" algn="just">
              <a:lnSpc>
                <a:spcPct val="100000"/>
              </a:lnSpc>
              <a:spcBef>
                <a:spcPts val="105"/>
              </a:spcBef>
            </a:pPr>
            <a:r>
              <a:rPr lang="en-US" sz="2000" b="1" spc="-5" dirty="0">
                <a:solidFill>
                  <a:srgbClr val="00AF50"/>
                </a:solidFill>
                <a:latin typeface="Arial"/>
                <a:cs typeface="Arial"/>
              </a:rPr>
              <a:t>		</a:t>
            </a:r>
          </a:p>
          <a:p>
            <a:pPr marL="12700" marR="6350" algn="just">
              <a:lnSpc>
                <a:spcPct val="100000"/>
              </a:lnSpc>
              <a:spcBef>
                <a:spcPts val="105"/>
              </a:spcBef>
            </a:pPr>
            <a:r>
              <a:rPr lang="en-US" sz="2000" b="1" spc="-5" dirty="0">
                <a:solidFill>
                  <a:srgbClr val="00AF50"/>
                </a:solidFill>
                <a:latin typeface="Arial"/>
                <a:cs typeface="Arial"/>
              </a:rPr>
              <a:t>		</a:t>
            </a:r>
            <a:endParaRPr sz="22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950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6008559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63880" y="0"/>
            <a:ext cx="6981825" cy="646430"/>
          </a:xfrm>
          <a:custGeom>
            <a:avLst/>
            <a:gdLst/>
            <a:ahLst/>
            <a:cxnLst/>
            <a:rect l="l" t="t" r="r" b="b"/>
            <a:pathLst>
              <a:path w="6981825" h="646430">
                <a:moveTo>
                  <a:pt x="0" y="646176"/>
                </a:moveTo>
                <a:lnTo>
                  <a:pt x="6981444" y="646176"/>
                </a:lnTo>
                <a:lnTo>
                  <a:pt x="6981444" y="0"/>
                </a:lnTo>
                <a:lnTo>
                  <a:pt x="0" y="0"/>
                </a:lnTo>
                <a:lnTo>
                  <a:pt x="0" y="646176"/>
                </a:lnTo>
                <a:close/>
              </a:path>
            </a:pathLst>
          </a:custGeom>
          <a:solidFill>
            <a:srgbClr val="FAFFD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642924" y="20523"/>
            <a:ext cx="6757034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Data </a:t>
            </a:r>
            <a:r>
              <a:rPr spc="-5" dirty="0"/>
              <a:t>visualization using</a:t>
            </a:r>
            <a:r>
              <a:rPr spc="5" dirty="0"/>
              <a:t> </a:t>
            </a:r>
            <a:r>
              <a:rPr spc="-5" dirty="0"/>
              <a:t>Pyplot</a:t>
            </a:r>
          </a:p>
        </p:txBody>
      </p:sp>
      <p:sp>
        <p:nvSpPr>
          <p:cNvPr id="4" name="object 4"/>
          <p:cNvSpPr/>
          <p:nvPr/>
        </p:nvSpPr>
        <p:spPr>
          <a:xfrm>
            <a:off x="648462" y="549401"/>
            <a:ext cx="7560945" cy="0"/>
          </a:xfrm>
          <a:custGeom>
            <a:avLst/>
            <a:gdLst/>
            <a:ahLst/>
            <a:cxnLst/>
            <a:rect l="l" t="t" r="r" b="b"/>
            <a:pathLst>
              <a:path w="7560945">
                <a:moveTo>
                  <a:pt x="0" y="0"/>
                </a:moveTo>
                <a:lnTo>
                  <a:pt x="7560817" y="0"/>
                </a:lnTo>
              </a:path>
            </a:pathLst>
          </a:custGeom>
          <a:ln w="5029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371563" y="6417564"/>
            <a:ext cx="8344534" cy="108585"/>
          </a:xfrm>
          <a:custGeom>
            <a:avLst/>
            <a:gdLst/>
            <a:ahLst/>
            <a:cxnLst/>
            <a:rect l="l" t="t" r="r" b="b"/>
            <a:pathLst>
              <a:path w="8344534" h="108584">
                <a:moveTo>
                  <a:pt x="21069" y="67868"/>
                </a:moveTo>
                <a:lnTo>
                  <a:pt x="6070" y="67868"/>
                </a:lnTo>
                <a:lnTo>
                  <a:pt x="0" y="73939"/>
                </a:lnTo>
                <a:lnTo>
                  <a:pt x="0" y="108585"/>
                </a:lnTo>
                <a:lnTo>
                  <a:pt x="10570" y="106451"/>
                </a:lnTo>
                <a:lnTo>
                  <a:pt x="19200" y="100634"/>
                </a:lnTo>
                <a:lnTo>
                  <a:pt x="25019" y="92007"/>
                </a:lnTo>
                <a:lnTo>
                  <a:pt x="27152" y="81445"/>
                </a:lnTo>
                <a:lnTo>
                  <a:pt x="27152" y="73939"/>
                </a:lnTo>
                <a:lnTo>
                  <a:pt x="21069" y="67868"/>
                </a:lnTo>
                <a:close/>
              </a:path>
              <a:path w="8344534" h="108584">
                <a:moveTo>
                  <a:pt x="8344192" y="27139"/>
                </a:moveTo>
                <a:lnTo>
                  <a:pt x="8317014" y="27139"/>
                </a:lnTo>
                <a:lnTo>
                  <a:pt x="8317014" y="54292"/>
                </a:lnTo>
                <a:lnTo>
                  <a:pt x="8327582" y="52159"/>
                </a:lnTo>
                <a:lnTo>
                  <a:pt x="8336222" y="46340"/>
                </a:lnTo>
                <a:lnTo>
                  <a:pt x="8342052" y="37710"/>
                </a:lnTo>
                <a:lnTo>
                  <a:pt x="8344192" y="27139"/>
                </a:lnTo>
                <a:close/>
              </a:path>
              <a:path w="8344534" h="108584">
                <a:moveTo>
                  <a:pt x="8317014" y="0"/>
                </a:moveTo>
                <a:lnTo>
                  <a:pt x="8306465" y="2133"/>
                </a:lnTo>
                <a:lnTo>
                  <a:pt x="8297868" y="7950"/>
                </a:lnTo>
                <a:lnTo>
                  <a:pt x="8292082" y="16577"/>
                </a:lnTo>
                <a:lnTo>
                  <a:pt x="8289963" y="27139"/>
                </a:lnTo>
                <a:lnTo>
                  <a:pt x="8289963" y="34645"/>
                </a:lnTo>
                <a:lnTo>
                  <a:pt x="8295932" y="40716"/>
                </a:lnTo>
                <a:lnTo>
                  <a:pt x="8310918" y="40716"/>
                </a:lnTo>
                <a:lnTo>
                  <a:pt x="8317014" y="34645"/>
                </a:lnTo>
                <a:lnTo>
                  <a:pt x="8317014" y="27139"/>
                </a:lnTo>
                <a:lnTo>
                  <a:pt x="8344192" y="27139"/>
                </a:lnTo>
                <a:lnTo>
                  <a:pt x="8342052" y="16577"/>
                </a:lnTo>
                <a:lnTo>
                  <a:pt x="8336222" y="7950"/>
                </a:lnTo>
                <a:lnTo>
                  <a:pt x="8327582" y="2133"/>
                </a:lnTo>
                <a:lnTo>
                  <a:pt x="8317014" y="0"/>
                </a:lnTo>
                <a:close/>
              </a:path>
            </a:pathLst>
          </a:custGeom>
          <a:solidFill>
            <a:srgbClr val="CDB18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8661527" y="6444703"/>
            <a:ext cx="54610" cy="27305"/>
          </a:xfrm>
          <a:custGeom>
            <a:avLst/>
            <a:gdLst/>
            <a:ahLst/>
            <a:cxnLst/>
            <a:rect l="l" t="t" r="r" b="b"/>
            <a:pathLst>
              <a:path w="54609" h="27304">
                <a:moveTo>
                  <a:pt x="0" y="27152"/>
                </a:moveTo>
                <a:lnTo>
                  <a:pt x="27050" y="27152"/>
                </a:lnTo>
                <a:lnTo>
                  <a:pt x="37619" y="25019"/>
                </a:lnTo>
                <a:lnTo>
                  <a:pt x="46259" y="19200"/>
                </a:lnTo>
                <a:lnTo>
                  <a:pt x="52089" y="10570"/>
                </a:lnTo>
                <a:lnTo>
                  <a:pt x="54228" y="0"/>
                </a:lnTo>
              </a:path>
            </a:pathLst>
          </a:custGeom>
          <a:ln w="914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635609" y="884936"/>
            <a:ext cx="8208645" cy="2865528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6350" algn="just">
              <a:lnSpc>
                <a:spcPct val="100000"/>
              </a:lnSpc>
              <a:spcBef>
                <a:spcPts val="105"/>
              </a:spcBef>
            </a:pPr>
            <a:r>
              <a:rPr lang="en-US" sz="2000" b="1" spc="-5" dirty="0" err="1">
                <a:solidFill>
                  <a:srgbClr val="FF0000"/>
                </a:solidFill>
                <a:latin typeface="Arial"/>
                <a:cs typeface="Arial"/>
              </a:rPr>
              <a:t>Numpy</a:t>
            </a:r>
            <a:r>
              <a:rPr lang="en-US" sz="2000" b="1" spc="-5" dirty="0">
                <a:solidFill>
                  <a:srgbClr val="FF0000"/>
                </a:solidFill>
                <a:latin typeface="Arial"/>
                <a:cs typeface="Arial"/>
              </a:rPr>
              <a:t> Arrays- </a:t>
            </a:r>
          </a:p>
          <a:p>
            <a:pPr marL="12700" marR="6350" algn="just">
              <a:lnSpc>
                <a:spcPct val="100000"/>
              </a:lnSpc>
              <a:spcBef>
                <a:spcPts val="105"/>
              </a:spcBef>
            </a:pPr>
            <a:r>
              <a:rPr lang="en-US" sz="2000" b="1" spc="-5" dirty="0">
                <a:solidFill>
                  <a:srgbClr val="FF0000"/>
                </a:solidFill>
                <a:latin typeface="Arial"/>
                <a:cs typeface="Arial"/>
              </a:rPr>
              <a:t>Ways to create </a:t>
            </a:r>
            <a:r>
              <a:rPr lang="en-US" sz="2000" b="1" spc="-5" dirty="0" err="1">
                <a:solidFill>
                  <a:srgbClr val="FF0000"/>
                </a:solidFill>
                <a:latin typeface="Arial"/>
                <a:cs typeface="Arial"/>
              </a:rPr>
              <a:t>numpy</a:t>
            </a:r>
            <a:r>
              <a:rPr lang="en-US" sz="2000" b="1" spc="-5" dirty="0">
                <a:solidFill>
                  <a:srgbClr val="FF0000"/>
                </a:solidFill>
                <a:latin typeface="Arial"/>
                <a:cs typeface="Arial"/>
              </a:rPr>
              <a:t> array</a:t>
            </a:r>
            <a:endParaRPr lang="en-US" sz="2000" b="1" spc="-5" dirty="0">
              <a:solidFill>
                <a:srgbClr val="00AF50"/>
              </a:solidFill>
              <a:latin typeface="Arial"/>
              <a:cs typeface="Arial"/>
            </a:endParaRPr>
          </a:p>
          <a:p>
            <a:pPr marL="12700" marR="6350" algn="just">
              <a:lnSpc>
                <a:spcPct val="100000"/>
              </a:lnSpc>
              <a:spcBef>
                <a:spcPts val="105"/>
              </a:spcBef>
            </a:pPr>
            <a:r>
              <a:rPr lang="en-US" sz="2000" b="1" spc="-5" dirty="0">
                <a:solidFill>
                  <a:srgbClr val="00AF50"/>
                </a:solidFill>
                <a:latin typeface="Arial"/>
                <a:cs typeface="Arial"/>
              </a:rPr>
              <a:t>1. arrange()</a:t>
            </a:r>
          </a:p>
          <a:p>
            <a:pPr marL="12700" marR="6350" algn="just">
              <a:lnSpc>
                <a:spcPct val="100000"/>
              </a:lnSpc>
              <a:spcBef>
                <a:spcPts val="105"/>
              </a:spcBef>
            </a:pPr>
            <a:r>
              <a:rPr lang="en-US" sz="2000" b="1" spc="-5" dirty="0">
                <a:solidFill>
                  <a:srgbClr val="00AF50"/>
                </a:solidFill>
                <a:latin typeface="Arial"/>
                <a:cs typeface="Arial"/>
              </a:rPr>
              <a:t>		import </a:t>
            </a:r>
            <a:r>
              <a:rPr lang="en-US" sz="2000" b="1" spc="-5" dirty="0" err="1">
                <a:solidFill>
                  <a:srgbClr val="00AF50"/>
                </a:solidFill>
                <a:latin typeface="Arial"/>
                <a:cs typeface="Arial"/>
              </a:rPr>
              <a:t>numpy</a:t>
            </a:r>
            <a:r>
              <a:rPr lang="en-US" sz="2000" b="1" spc="-5" dirty="0">
                <a:solidFill>
                  <a:srgbClr val="00AF50"/>
                </a:solidFill>
                <a:latin typeface="Arial"/>
                <a:cs typeface="Arial"/>
              </a:rPr>
              <a:t> as n</a:t>
            </a:r>
          </a:p>
          <a:p>
            <a:pPr marL="12700" marR="6350" algn="just">
              <a:lnSpc>
                <a:spcPct val="100000"/>
              </a:lnSpc>
              <a:spcBef>
                <a:spcPts val="105"/>
              </a:spcBef>
            </a:pPr>
            <a:r>
              <a:rPr lang="en-US" sz="2000" b="1" spc="-5" dirty="0">
                <a:solidFill>
                  <a:srgbClr val="00AF50"/>
                </a:solidFill>
                <a:latin typeface="Arial"/>
                <a:cs typeface="Arial"/>
              </a:rPr>
              <a:t>		d=</a:t>
            </a:r>
            <a:r>
              <a:rPr lang="en-US" sz="2000" b="1" spc="-5" dirty="0" err="1">
                <a:solidFill>
                  <a:srgbClr val="00AF50"/>
                </a:solidFill>
                <a:latin typeface="Arial"/>
                <a:cs typeface="Arial"/>
              </a:rPr>
              <a:t>n.arrange</a:t>
            </a:r>
            <a:r>
              <a:rPr lang="en-US" sz="2000" b="1" spc="-5" dirty="0">
                <a:solidFill>
                  <a:srgbClr val="00AF50"/>
                </a:solidFill>
                <a:latin typeface="Arial"/>
                <a:cs typeface="Arial"/>
              </a:rPr>
              <a:t>(1,7,2)</a:t>
            </a:r>
          </a:p>
          <a:p>
            <a:pPr marL="12700" marR="6350" algn="just">
              <a:lnSpc>
                <a:spcPct val="100000"/>
              </a:lnSpc>
              <a:spcBef>
                <a:spcPts val="105"/>
              </a:spcBef>
            </a:pPr>
            <a:r>
              <a:rPr lang="en-US" sz="2000" b="1" spc="-5" dirty="0">
                <a:solidFill>
                  <a:srgbClr val="00AF50"/>
                </a:solidFill>
                <a:latin typeface="Arial"/>
                <a:cs typeface="Arial"/>
              </a:rPr>
              <a:t>		print(d)</a:t>
            </a:r>
          </a:p>
          <a:p>
            <a:pPr marL="12700" marR="6350" algn="just">
              <a:lnSpc>
                <a:spcPct val="100000"/>
              </a:lnSpc>
              <a:spcBef>
                <a:spcPts val="105"/>
              </a:spcBef>
            </a:pPr>
            <a:r>
              <a:rPr lang="en-US" sz="2000" b="1" spc="-5" dirty="0">
                <a:solidFill>
                  <a:srgbClr val="00AF50"/>
                </a:solidFill>
                <a:latin typeface="Arial"/>
                <a:cs typeface="Arial"/>
              </a:rPr>
              <a:t>		</a:t>
            </a:r>
          </a:p>
          <a:p>
            <a:pPr marL="12700" marR="6350" algn="just">
              <a:lnSpc>
                <a:spcPct val="100000"/>
              </a:lnSpc>
              <a:spcBef>
                <a:spcPts val="105"/>
              </a:spcBef>
            </a:pPr>
            <a:r>
              <a:rPr lang="en-US" sz="2000" b="1" spc="-5" dirty="0">
                <a:solidFill>
                  <a:srgbClr val="00AF50"/>
                </a:solidFill>
                <a:latin typeface="Arial"/>
                <a:cs typeface="Arial"/>
              </a:rPr>
              <a:t>		</a:t>
            </a:r>
            <a:endParaRPr sz="22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950" dirty="0">
              <a:latin typeface="Times New Roman"/>
              <a:cs typeface="Times New Roman"/>
            </a:endParaRPr>
          </a:p>
        </p:txBody>
      </p:sp>
      <p:sp>
        <p:nvSpPr>
          <p:cNvPr id="5" name="Line Callout 1 4"/>
          <p:cNvSpPr/>
          <p:nvPr/>
        </p:nvSpPr>
        <p:spPr>
          <a:xfrm>
            <a:off x="4096119" y="3091101"/>
            <a:ext cx="625131" cy="806500"/>
          </a:xfrm>
          <a:prstGeom prst="borderCallout1">
            <a:avLst>
              <a:gd name="adj1" fmla="val -2075"/>
              <a:gd name="adj2" fmla="val 33459"/>
              <a:gd name="adj3" fmla="val -74922"/>
              <a:gd name="adj4" fmla="val 559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start</a:t>
            </a:r>
          </a:p>
        </p:txBody>
      </p:sp>
      <p:sp>
        <p:nvSpPr>
          <p:cNvPr id="9" name="Line Callout 1 8"/>
          <p:cNvSpPr/>
          <p:nvPr/>
        </p:nvSpPr>
        <p:spPr>
          <a:xfrm>
            <a:off x="5257800" y="3151787"/>
            <a:ext cx="625131" cy="806500"/>
          </a:xfrm>
          <a:prstGeom prst="borderCallout1">
            <a:avLst>
              <a:gd name="adj1" fmla="val -2075"/>
              <a:gd name="adj2" fmla="val 33459"/>
              <a:gd name="adj3" fmla="val -86491"/>
              <a:gd name="adj4" fmla="val -15261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stop</a:t>
            </a:r>
          </a:p>
        </p:txBody>
      </p:sp>
      <p:sp>
        <p:nvSpPr>
          <p:cNvPr id="10" name="Line Callout 1 9"/>
          <p:cNvSpPr/>
          <p:nvPr/>
        </p:nvSpPr>
        <p:spPr>
          <a:xfrm>
            <a:off x="5630984" y="1914450"/>
            <a:ext cx="625131" cy="806500"/>
          </a:xfrm>
          <a:prstGeom prst="borderCallout1">
            <a:avLst>
              <a:gd name="adj1" fmla="val -2075"/>
              <a:gd name="adj2" fmla="val 33459"/>
              <a:gd name="adj3" fmla="val 45398"/>
              <a:gd name="adj4" fmla="val -16754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step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62000" y="4419600"/>
            <a:ext cx="3505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Output</a:t>
            </a:r>
          </a:p>
          <a:p>
            <a:r>
              <a:rPr lang="en-US" dirty="0"/>
              <a:t>1,3,5</a:t>
            </a:r>
          </a:p>
        </p:txBody>
      </p:sp>
    </p:spTree>
    <p:extLst>
      <p:ext uri="{BB962C8B-B14F-4D97-AF65-F5344CB8AC3E}">
        <p14:creationId xmlns:p14="http://schemas.microsoft.com/office/powerpoint/2010/main" val="37863447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162</TotalTime>
  <Words>1953</Words>
  <Application>Microsoft Office PowerPoint</Application>
  <PresentationFormat>On-screen Show (4:3)</PresentationFormat>
  <Paragraphs>289</Paragraphs>
  <Slides>25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9" baseType="lpstr">
      <vt:lpstr>Arial</vt:lpstr>
      <vt:lpstr>Calibri</vt:lpstr>
      <vt:lpstr>Times New Roman</vt:lpstr>
      <vt:lpstr>Office Theme</vt:lpstr>
      <vt:lpstr>PowerPoint Presentation</vt:lpstr>
      <vt:lpstr>Data visualization using Pyplot</vt:lpstr>
      <vt:lpstr>Data visualization using Pyplot</vt:lpstr>
      <vt:lpstr>Data visualization using Pyplot</vt:lpstr>
      <vt:lpstr>Data visualization using Pyplot</vt:lpstr>
      <vt:lpstr>Data visualization using Pyplot</vt:lpstr>
      <vt:lpstr>Data visualization using Pyplot</vt:lpstr>
      <vt:lpstr>Data visualization using Pyplot</vt:lpstr>
      <vt:lpstr>Data visualization using Pyplot</vt:lpstr>
      <vt:lpstr>Data visualization using Pyplot</vt:lpstr>
      <vt:lpstr>Data visualization using Pyplot</vt:lpstr>
      <vt:lpstr>Data visualization using Pyplot</vt:lpstr>
      <vt:lpstr>Data visualization using Pyplot</vt:lpstr>
      <vt:lpstr>Data visualization using Pyplot</vt:lpstr>
      <vt:lpstr>Data visualization using Pyplot</vt:lpstr>
      <vt:lpstr>Data visualization using Pyplot</vt:lpstr>
      <vt:lpstr>Data visualization using Pyplot</vt:lpstr>
      <vt:lpstr>Data visualization using Pyplot</vt:lpstr>
      <vt:lpstr>autopct</vt:lpstr>
      <vt:lpstr>Data visualization using Pyplot</vt:lpstr>
      <vt:lpstr>Data visualization using Pyplot</vt:lpstr>
      <vt:lpstr>Data visualization using Pyplot</vt:lpstr>
      <vt:lpstr>Data visualization using Pyplot</vt:lpstr>
      <vt:lpstr>Data visualization using Pyplot</vt:lpstr>
      <vt:lpstr>Plotting with Pyplot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Computer Orange Template</dc:title>
  <dc:creator>Presentation Magazine</dc:creator>
  <cp:lastModifiedBy>Pallavi S</cp:lastModifiedBy>
  <cp:revision>16</cp:revision>
  <dcterms:created xsi:type="dcterms:W3CDTF">2019-05-10T05:38:50Z</dcterms:created>
  <dcterms:modified xsi:type="dcterms:W3CDTF">2020-06-10T03:13:43Z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2019-03-31T00:00:00Z</vt:filetime>
  </property>
  <property fmtid="{D5CDD505-2E9C-101B-9397-08002B2CF9AE}" pid="3" name="Creator">
    <vt:lpwstr>Microsoft® PowerPoint® 2013</vt:lpwstr>
  </property>
  <property fmtid="{D5CDD505-2E9C-101B-9397-08002B2CF9AE}" pid="4" name="LastSaved">
    <vt:filetime>2019-05-10T00:00:00Z</vt:filetime>
  </property>
</Properties>
</file>