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5" r:id="rId7"/>
    <p:sldId id="261" r:id="rId8"/>
    <p:sldId id="262" r:id="rId9"/>
    <p:sldId id="276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15A1F-8CBA-455A-88E2-6CE714A45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Structure-Linear List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C4322B-BA61-4781-BABA-80B61CDB5F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598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280350"/>
            <a:ext cx="3981042" cy="2456442"/>
          </a:xfrm>
        </p:spPr>
        <p:txBody>
          <a:bodyPr>
            <a:normAutofit/>
          </a:bodyPr>
          <a:lstStyle/>
          <a:p>
            <a:r>
              <a:rPr lang="en-US" dirty="0"/>
              <a:t>Nested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723" y="785529"/>
            <a:ext cx="5400947" cy="5446083"/>
          </a:xfrm>
        </p:spPr>
        <p:txBody>
          <a:bodyPr>
            <a:normAutofit/>
          </a:bodyPr>
          <a:lstStyle/>
          <a:p>
            <a:r>
              <a:rPr lang="en-US" dirty="0">
                <a:highlight>
                  <a:srgbClr val="00FFFF"/>
                </a:highlight>
              </a:rPr>
              <a:t>List within another list</a:t>
            </a:r>
          </a:p>
          <a:p>
            <a:r>
              <a:rPr lang="en-US" dirty="0"/>
              <a:t>a=[11,22]</a:t>
            </a:r>
          </a:p>
          <a:p>
            <a:r>
              <a:rPr lang="en-US" dirty="0"/>
              <a:t>b=[3,4,a]</a:t>
            </a:r>
          </a:p>
          <a:p>
            <a:r>
              <a:rPr lang="en-US" dirty="0"/>
              <a:t>c=[5,6,b]</a:t>
            </a:r>
          </a:p>
          <a:p>
            <a:r>
              <a:rPr lang="en-US" dirty="0"/>
              <a:t>print(c)        		</a:t>
            </a:r>
            <a:r>
              <a:rPr lang="en-US" dirty="0">
                <a:highlight>
                  <a:srgbClr val="FFFF00"/>
                </a:highlight>
              </a:rPr>
              <a:t>#[5, 6, [3, 4, [11, 22]]]</a:t>
            </a:r>
          </a:p>
          <a:p>
            <a:r>
              <a:rPr lang="en-US" dirty="0"/>
              <a:t>print(b[2])     		</a:t>
            </a:r>
            <a:r>
              <a:rPr lang="en-US" dirty="0">
                <a:highlight>
                  <a:srgbClr val="FFFF00"/>
                </a:highlight>
              </a:rPr>
              <a:t>#[11, 22]</a:t>
            </a:r>
          </a:p>
          <a:p>
            <a:r>
              <a:rPr lang="en-US" dirty="0"/>
              <a:t>print(b[2][1])  		</a:t>
            </a:r>
            <a:r>
              <a:rPr lang="en-US" dirty="0">
                <a:highlight>
                  <a:srgbClr val="FFFF00"/>
                </a:highlight>
              </a:rPr>
              <a:t>#22</a:t>
            </a:r>
          </a:p>
          <a:p>
            <a:r>
              <a:rPr lang="en-US" dirty="0"/>
              <a:t>print(c[2][2][0])	</a:t>
            </a:r>
            <a:r>
              <a:rPr lang="en-US" dirty="0">
                <a:highlight>
                  <a:srgbClr val="FFFF00"/>
                </a:highlight>
              </a:rPr>
              <a:t>#11</a:t>
            </a:r>
          </a:p>
        </p:txBody>
      </p:sp>
    </p:spTree>
    <p:extLst>
      <p:ext uri="{BB962C8B-B14F-4D97-AF65-F5344CB8AC3E}">
        <p14:creationId xmlns:p14="http://schemas.microsoft.com/office/powerpoint/2010/main" val="3418246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280350"/>
            <a:ext cx="3981042" cy="2456442"/>
          </a:xfrm>
        </p:spPr>
        <p:txBody>
          <a:bodyPr>
            <a:normAutofit/>
          </a:bodyPr>
          <a:lstStyle/>
          <a:p>
            <a:r>
              <a:rPr lang="en-US" dirty="0"/>
              <a:t>2 D List </a:t>
            </a:r>
            <a:br>
              <a:rPr lang="en-US" dirty="0"/>
            </a:br>
            <a:r>
              <a:rPr lang="en-US" dirty="0"/>
              <a:t>(</a:t>
            </a:r>
            <a:r>
              <a:rPr lang="en-US" sz="3600" dirty="0"/>
              <a:t>2 dimensional List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723" y="785529"/>
            <a:ext cx="5400947" cy="5446083"/>
          </a:xfrm>
        </p:spPr>
        <p:txBody>
          <a:bodyPr>
            <a:normAutofit/>
          </a:bodyPr>
          <a:lstStyle/>
          <a:p>
            <a:r>
              <a:rPr lang="en-US" dirty="0">
                <a:highlight>
                  <a:srgbClr val="00FFFF"/>
                </a:highlight>
              </a:rPr>
              <a:t>All elements of a 2d list have same shape. Length of 2d list tells about number of rows and length of single row tells about number of columns.</a:t>
            </a:r>
          </a:p>
          <a:p>
            <a:r>
              <a:rPr lang="en-US" dirty="0"/>
              <a:t>a=[[1,2],[3,4],[5,6]]</a:t>
            </a:r>
          </a:p>
          <a:p>
            <a:r>
              <a:rPr lang="en-US" dirty="0"/>
              <a:t>print(a)            </a:t>
            </a:r>
            <a:r>
              <a:rPr lang="en-US" dirty="0">
                <a:highlight>
                  <a:srgbClr val="FFFF00"/>
                </a:highlight>
              </a:rPr>
              <a:t>#[[1, 2], [3, 4], [5, 6]]</a:t>
            </a:r>
          </a:p>
          <a:p>
            <a:r>
              <a:rPr lang="en-US" dirty="0"/>
              <a:t>print(</a:t>
            </a:r>
            <a:r>
              <a:rPr lang="en-US" dirty="0" err="1"/>
              <a:t>len</a:t>
            </a:r>
            <a:r>
              <a:rPr lang="en-US" dirty="0"/>
              <a:t>(a))       </a:t>
            </a:r>
            <a:r>
              <a:rPr lang="en-US" dirty="0">
                <a:highlight>
                  <a:srgbClr val="FFFF00"/>
                </a:highlight>
              </a:rPr>
              <a:t>#3</a:t>
            </a:r>
          </a:p>
          <a:p>
            <a:endParaRPr lang="en-US" dirty="0">
              <a:highlight>
                <a:srgbClr val="FFFF00"/>
              </a:highlight>
            </a:endParaRPr>
          </a:p>
          <a:p>
            <a:r>
              <a:rPr lang="en-US" dirty="0">
                <a:highlight>
                  <a:srgbClr val="00FFFF"/>
                </a:highlight>
              </a:rPr>
              <a:t>Ragged List-A list that has list with different shape as its element</a:t>
            </a:r>
          </a:p>
          <a:p>
            <a:pPr lvl="1"/>
            <a:r>
              <a:rPr lang="en-US" dirty="0"/>
              <a:t>a=[[1,2,3],[5,6]]</a:t>
            </a:r>
          </a:p>
          <a:p>
            <a:pPr lvl="1"/>
            <a:r>
              <a:rPr lang="en-US" dirty="0"/>
              <a:t>print(a)			</a:t>
            </a:r>
            <a:r>
              <a:rPr lang="en-US" dirty="0">
                <a:highlight>
                  <a:srgbClr val="FFFF00"/>
                </a:highlight>
              </a:rPr>
              <a:t>a=[[1,2,3],[5,6]]</a:t>
            </a:r>
          </a:p>
        </p:txBody>
      </p:sp>
    </p:spTree>
    <p:extLst>
      <p:ext uri="{BB962C8B-B14F-4D97-AF65-F5344CB8AC3E}">
        <p14:creationId xmlns:p14="http://schemas.microsoft.com/office/powerpoint/2010/main" val="89577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280350"/>
            <a:ext cx="3981042" cy="2456442"/>
          </a:xfrm>
        </p:spPr>
        <p:txBody>
          <a:bodyPr>
            <a:normAutofit/>
          </a:bodyPr>
          <a:lstStyle/>
          <a:p>
            <a:r>
              <a:rPr lang="en-US" dirty="0"/>
              <a:t>Creating 2 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724" y="785529"/>
            <a:ext cx="4271886" cy="5446083"/>
          </a:xfrm>
        </p:spPr>
        <p:txBody>
          <a:bodyPr>
            <a:normAutofit/>
          </a:bodyPr>
          <a:lstStyle/>
          <a:p>
            <a:r>
              <a:rPr lang="en-US" dirty="0"/>
              <a:t>a=[]</a:t>
            </a:r>
          </a:p>
          <a:p>
            <a:r>
              <a:rPr lang="en-US" dirty="0"/>
              <a:t>r=int(input("enter no of row"))</a:t>
            </a:r>
          </a:p>
          <a:p>
            <a:r>
              <a:rPr lang="en-US" dirty="0"/>
              <a:t>c=int(input("enter no of col"))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range(r):</a:t>
            </a:r>
          </a:p>
          <a:p>
            <a:r>
              <a:rPr lang="en-US" dirty="0"/>
              <a:t>    r=[]</a:t>
            </a:r>
          </a:p>
          <a:p>
            <a:r>
              <a:rPr lang="en-US" dirty="0"/>
              <a:t>    for j in range(c):</a:t>
            </a:r>
          </a:p>
          <a:p>
            <a:r>
              <a:rPr lang="en-US" dirty="0"/>
              <a:t>        e=int(input("enter element"))</a:t>
            </a:r>
          </a:p>
          <a:p>
            <a:r>
              <a:rPr lang="en-US" dirty="0"/>
              <a:t>        </a:t>
            </a:r>
            <a:r>
              <a:rPr lang="en-US" dirty="0" err="1"/>
              <a:t>r.append</a:t>
            </a:r>
            <a:r>
              <a:rPr lang="en-US" dirty="0"/>
              <a:t>(e)</a:t>
            </a:r>
          </a:p>
          <a:p>
            <a:r>
              <a:rPr lang="en-US" dirty="0"/>
              <a:t>    </a:t>
            </a:r>
            <a:r>
              <a:rPr lang="en-US" dirty="0" err="1"/>
              <a:t>a.append</a:t>
            </a:r>
            <a:r>
              <a:rPr lang="en-US" dirty="0"/>
              <a:t>(r)</a:t>
            </a:r>
          </a:p>
          <a:p>
            <a:r>
              <a:rPr lang="en-US" dirty="0"/>
              <a:t>print(a)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927004-A9AB-472A-B814-A5D3095E7E9C}"/>
              </a:ext>
            </a:extLst>
          </p:cNvPr>
          <p:cNvSpPr txBox="1"/>
          <p:nvPr/>
        </p:nvSpPr>
        <p:spPr>
          <a:xfrm>
            <a:off x="9392478" y="1600200"/>
            <a:ext cx="2633870" cy="260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enter no of row3</a:t>
            </a:r>
          </a:p>
          <a:p>
            <a:r>
              <a:rPr lang="en-US" dirty="0">
                <a:highlight>
                  <a:srgbClr val="FFFF00"/>
                </a:highlight>
              </a:rPr>
              <a:t>enter no of col2</a:t>
            </a:r>
          </a:p>
          <a:p>
            <a:r>
              <a:rPr lang="en-US" dirty="0">
                <a:highlight>
                  <a:srgbClr val="FFFF00"/>
                </a:highlight>
              </a:rPr>
              <a:t>enter element1</a:t>
            </a:r>
          </a:p>
          <a:p>
            <a:r>
              <a:rPr lang="en-US" dirty="0">
                <a:highlight>
                  <a:srgbClr val="FFFF00"/>
                </a:highlight>
              </a:rPr>
              <a:t>enter element2</a:t>
            </a:r>
          </a:p>
          <a:p>
            <a:r>
              <a:rPr lang="en-US" dirty="0">
                <a:highlight>
                  <a:srgbClr val="FFFF00"/>
                </a:highlight>
              </a:rPr>
              <a:t>enter element3</a:t>
            </a:r>
          </a:p>
          <a:p>
            <a:r>
              <a:rPr lang="en-US" dirty="0">
                <a:highlight>
                  <a:srgbClr val="FFFF00"/>
                </a:highlight>
              </a:rPr>
              <a:t>enter element4</a:t>
            </a:r>
          </a:p>
          <a:p>
            <a:r>
              <a:rPr lang="en-US" dirty="0">
                <a:highlight>
                  <a:srgbClr val="FFFF00"/>
                </a:highlight>
              </a:rPr>
              <a:t>enter element5</a:t>
            </a:r>
          </a:p>
          <a:p>
            <a:r>
              <a:rPr lang="en-US" dirty="0">
                <a:highlight>
                  <a:srgbClr val="FFFF00"/>
                </a:highlight>
              </a:rPr>
              <a:t>enter element6</a:t>
            </a:r>
          </a:p>
          <a:p>
            <a:r>
              <a:rPr lang="en-US" dirty="0">
                <a:highlight>
                  <a:srgbClr val="FFFF00"/>
                </a:highlight>
              </a:rPr>
              <a:t>[[1, 2], [3, 4], [5, 6]]</a:t>
            </a:r>
          </a:p>
        </p:txBody>
      </p:sp>
    </p:spTree>
    <p:extLst>
      <p:ext uri="{BB962C8B-B14F-4D97-AF65-F5344CB8AC3E}">
        <p14:creationId xmlns:p14="http://schemas.microsoft.com/office/powerpoint/2010/main" val="1006693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280350"/>
            <a:ext cx="3981042" cy="2456442"/>
          </a:xfrm>
        </p:spPr>
        <p:txBody>
          <a:bodyPr>
            <a:normAutofit/>
          </a:bodyPr>
          <a:lstStyle/>
          <a:p>
            <a:r>
              <a:rPr lang="en-US" dirty="0"/>
              <a:t>Traversing 2 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724" y="785529"/>
            <a:ext cx="4271886" cy="5446083"/>
          </a:xfrm>
        </p:spPr>
        <p:txBody>
          <a:bodyPr>
            <a:normAutofit/>
          </a:bodyPr>
          <a:lstStyle/>
          <a:p>
            <a:r>
              <a:rPr lang="en-US" dirty="0"/>
              <a:t>a=[[1, 2], [3, 4], [5, 6]]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range(3):</a:t>
            </a:r>
          </a:p>
          <a:p>
            <a:r>
              <a:rPr lang="en-US" dirty="0"/>
              <a:t>    for j in range(2):</a:t>
            </a:r>
          </a:p>
          <a:p>
            <a:r>
              <a:rPr lang="en-US" dirty="0"/>
              <a:t>        print(a[</a:t>
            </a:r>
            <a:r>
              <a:rPr lang="en-US" dirty="0" err="1"/>
              <a:t>i</a:t>
            </a:r>
            <a:r>
              <a:rPr lang="en-US" dirty="0"/>
              <a:t>][j])</a:t>
            </a:r>
          </a:p>
          <a:p>
            <a:endParaRPr lang="en-US" sz="900" dirty="0"/>
          </a:p>
          <a:p>
            <a:pPr marL="0" indent="0" algn="ctr">
              <a:buNone/>
            </a:pPr>
            <a:r>
              <a:rPr lang="en-US" dirty="0">
                <a:highlight>
                  <a:srgbClr val="00FFFF"/>
                </a:highlight>
              </a:rPr>
              <a:t>OR</a:t>
            </a:r>
          </a:p>
          <a:p>
            <a:pPr marL="0" indent="0" algn="ctr">
              <a:buNone/>
            </a:pPr>
            <a:endParaRPr lang="en-US" sz="1000" dirty="0">
              <a:highlight>
                <a:srgbClr val="00FFFF"/>
              </a:highlight>
            </a:endParaRPr>
          </a:p>
          <a:p>
            <a:r>
              <a:rPr lang="en-US" dirty="0"/>
              <a:t>a=[[1, 2], [3, 4], [5, 6]]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</a:t>
            </a:r>
            <a:r>
              <a:rPr lang="en-US" dirty="0" err="1"/>
              <a:t>len</a:t>
            </a:r>
            <a:r>
              <a:rPr lang="en-US" dirty="0"/>
              <a:t>(a)):</a:t>
            </a:r>
          </a:p>
          <a:p>
            <a:r>
              <a:rPr lang="en-US" dirty="0"/>
              <a:t>    for j in range(</a:t>
            </a:r>
            <a:r>
              <a:rPr lang="en-US" dirty="0" err="1"/>
              <a:t>len</a:t>
            </a:r>
            <a:r>
              <a:rPr lang="en-US" dirty="0"/>
              <a:t>(a[0])):</a:t>
            </a:r>
          </a:p>
          <a:p>
            <a:r>
              <a:rPr lang="en-US" dirty="0"/>
              <a:t>        print(a[</a:t>
            </a:r>
            <a:r>
              <a:rPr lang="en-US" dirty="0" err="1"/>
              <a:t>i</a:t>
            </a:r>
            <a:r>
              <a:rPr lang="en-US" dirty="0"/>
              <a:t>][j])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927004-A9AB-472A-B814-A5D3095E7E9C}"/>
              </a:ext>
            </a:extLst>
          </p:cNvPr>
          <p:cNvSpPr txBox="1"/>
          <p:nvPr/>
        </p:nvSpPr>
        <p:spPr>
          <a:xfrm>
            <a:off x="9471991" y="2631407"/>
            <a:ext cx="26338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1</a:t>
            </a:r>
          </a:p>
          <a:p>
            <a:r>
              <a:rPr lang="en-US" dirty="0">
                <a:highlight>
                  <a:srgbClr val="FFFF00"/>
                </a:highlight>
              </a:rPr>
              <a:t>2</a:t>
            </a:r>
          </a:p>
          <a:p>
            <a:r>
              <a:rPr lang="en-US" dirty="0">
                <a:highlight>
                  <a:srgbClr val="FFFF00"/>
                </a:highlight>
              </a:rPr>
              <a:t>3</a:t>
            </a:r>
          </a:p>
          <a:p>
            <a:r>
              <a:rPr lang="en-US" dirty="0">
                <a:highlight>
                  <a:srgbClr val="FFFF00"/>
                </a:highlight>
              </a:rPr>
              <a:t>4</a:t>
            </a:r>
          </a:p>
          <a:p>
            <a:r>
              <a:rPr lang="en-US" dirty="0">
                <a:highlight>
                  <a:srgbClr val="FFFF00"/>
                </a:highlight>
              </a:rPr>
              <a:t>5</a:t>
            </a:r>
          </a:p>
          <a:p>
            <a:r>
              <a:rPr lang="en-US" dirty="0">
                <a:highlight>
                  <a:srgbClr val="FFFF00"/>
                </a:highlight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6966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280350"/>
            <a:ext cx="3981042" cy="2456442"/>
          </a:xfrm>
        </p:spPr>
        <p:txBody>
          <a:bodyPr>
            <a:normAutofit/>
          </a:bodyPr>
          <a:lstStyle/>
          <a:p>
            <a:r>
              <a:rPr lang="en-US" sz="3600" dirty="0"/>
              <a:t>Changing/Accessing single element in a 2d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724" y="785529"/>
            <a:ext cx="4271886" cy="5446083"/>
          </a:xfrm>
        </p:spPr>
        <p:txBody>
          <a:bodyPr>
            <a:normAutofit/>
          </a:bodyPr>
          <a:lstStyle/>
          <a:p>
            <a:r>
              <a:rPr lang="pt-BR" dirty="0"/>
              <a:t>a=[[1, 2], [3, 4], [5, 6]]</a:t>
            </a:r>
          </a:p>
          <a:p>
            <a:r>
              <a:rPr lang="pt-BR" dirty="0"/>
              <a:t>a[2][0]=45</a:t>
            </a:r>
          </a:p>
          <a:p>
            <a:r>
              <a:rPr lang="pt-BR" dirty="0"/>
              <a:t>print(a)</a:t>
            </a:r>
            <a:endParaRPr lang="en-US" sz="9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927004-A9AB-472A-B814-A5D3095E7E9C}"/>
              </a:ext>
            </a:extLst>
          </p:cNvPr>
          <p:cNvSpPr txBox="1"/>
          <p:nvPr/>
        </p:nvSpPr>
        <p:spPr>
          <a:xfrm>
            <a:off x="9471991" y="2631407"/>
            <a:ext cx="2633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[[1, 2], [3, 4], [45, 6]]</a:t>
            </a:r>
          </a:p>
        </p:txBody>
      </p:sp>
    </p:spTree>
    <p:extLst>
      <p:ext uri="{BB962C8B-B14F-4D97-AF65-F5344CB8AC3E}">
        <p14:creationId xmlns:p14="http://schemas.microsoft.com/office/powerpoint/2010/main" val="28023203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280350"/>
            <a:ext cx="3981042" cy="2456442"/>
          </a:xfrm>
        </p:spPr>
        <p:txBody>
          <a:bodyPr>
            <a:normAutofit/>
          </a:bodyPr>
          <a:lstStyle/>
          <a:p>
            <a:r>
              <a:rPr lang="en-US" sz="3600" dirty="0"/>
              <a:t>Slicing of 2d </a:t>
            </a:r>
            <a:r>
              <a:rPr lang="en-US" sz="3600" dirty="0" err="1"/>
              <a:t>LIst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724" y="785529"/>
            <a:ext cx="4271886" cy="5446083"/>
          </a:xfrm>
        </p:spPr>
        <p:txBody>
          <a:bodyPr>
            <a:normAutofit/>
          </a:bodyPr>
          <a:lstStyle/>
          <a:p>
            <a:r>
              <a:rPr lang="pt-BR" dirty="0"/>
              <a:t>a=[[1, 2], [3, 4], [5, 6]]</a:t>
            </a:r>
          </a:p>
          <a:p>
            <a:r>
              <a:rPr lang="pt-BR" dirty="0"/>
              <a:t>print(a[:2])                </a:t>
            </a:r>
            <a:r>
              <a:rPr lang="pt-BR" dirty="0">
                <a:highlight>
                  <a:srgbClr val="FFFF00"/>
                </a:highlight>
              </a:rPr>
              <a:t>#[[1, 2], [3, 4]]</a:t>
            </a:r>
          </a:p>
          <a:p>
            <a:r>
              <a:rPr lang="pt-BR" dirty="0"/>
              <a:t>print(a[1:])                </a:t>
            </a:r>
            <a:r>
              <a:rPr lang="pt-BR" dirty="0">
                <a:highlight>
                  <a:srgbClr val="FFFF00"/>
                </a:highlight>
              </a:rPr>
              <a:t>#[[3, 4], [5, 6]]</a:t>
            </a:r>
          </a:p>
          <a:p>
            <a:r>
              <a:rPr lang="pt-BR" dirty="0"/>
              <a:t>print(a[0:2])               </a:t>
            </a:r>
            <a:r>
              <a:rPr lang="pt-BR" dirty="0">
                <a:highlight>
                  <a:srgbClr val="FFFF00"/>
                </a:highlight>
              </a:rPr>
              <a:t>#[[1, 2], [3, 4]]</a:t>
            </a:r>
          </a:p>
          <a:p>
            <a:r>
              <a:rPr lang="pt-BR" dirty="0"/>
              <a:t>print(a[:2][:1])            </a:t>
            </a:r>
            <a:r>
              <a:rPr lang="pt-BR" dirty="0">
                <a:highlight>
                  <a:srgbClr val="FFFF00"/>
                </a:highlight>
              </a:rPr>
              <a:t>#[[1, 2]]</a:t>
            </a:r>
            <a:endParaRPr lang="en-US" sz="9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833215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280350"/>
            <a:ext cx="3981042" cy="2456442"/>
          </a:xfrm>
        </p:spPr>
        <p:txBody>
          <a:bodyPr>
            <a:normAutofit/>
          </a:bodyPr>
          <a:lstStyle/>
          <a:p>
            <a:r>
              <a:rPr lang="en-US" sz="3600" dirty="0"/>
              <a:t>Slicing of 2d </a:t>
            </a:r>
            <a:r>
              <a:rPr lang="en-US" sz="3600" dirty="0" err="1"/>
              <a:t>LIst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724" y="785529"/>
            <a:ext cx="4271886" cy="5446083"/>
          </a:xfrm>
        </p:spPr>
        <p:txBody>
          <a:bodyPr>
            <a:normAutofit/>
          </a:bodyPr>
          <a:lstStyle/>
          <a:p>
            <a:r>
              <a:rPr lang="pt-BR" dirty="0"/>
              <a:t>a=[[1, 2], [3, 4], [5, 6]]</a:t>
            </a:r>
          </a:p>
          <a:p>
            <a:r>
              <a:rPr lang="pt-BR" dirty="0"/>
              <a:t>print(a[:2])                </a:t>
            </a:r>
            <a:r>
              <a:rPr lang="pt-BR" dirty="0">
                <a:highlight>
                  <a:srgbClr val="FFFF00"/>
                </a:highlight>
              </a:rPr>
              <a:t>#[[1, 2], [3, 4]]</a:t>
            </a:r>
          </a:p>
          <a:p>
            <a:r>
              <a:rPr lang="pt-BR" dirty="0"/>
              <a:t>print(a[1:])                </a:t>
            </a:r>
            <a:r>
              <a:rPr lang="pt-BR" dirty="0">
                <a:highlight>
                  <a:srgbClr val="FFFF00"/>
                </a:highlight>
              </a:rPr>
              <a:t>#[[3, 4], [5, 6]]</a:t>
            </a:r>
          </a:p>
          <a:p>
            <a:r>
              <a:rPr lang="pt-BR" dirty="0"/>
              <a:t>print(a[0:2])               </a:t>
            </a:r>
            <a:r>
              <a:rPr lang="pt-BR" dirty="0">
                <a:highlight>
                  <a:srgbClr val="FFFF00"/>
                </a:highlight>
              </a:rPr>
              <a:t>#[[1, 2], [3, 4]]</a:t>
            </a:r>
          </a:p>
          <a:p>
            <a:r>
              <a:rPr lang="pt-BR" dirty="0"/>
              <a:t>print(a[:2][:1])            </a:t>
            </a:r>
            <a:r>
              <a:rPr lang="pt-BR" dirty="0">
                <a:highlight>
                  <a:srgbClr val="FFFF00"/>
                </a:highlight>
              </a:rPr>
              <a:t>#[[1, 2]]</a:t>
            </a:r>
            <a:endParaRPr lang="en-US" sz="9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692138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280350"/>
            <a:ext cx="3981042" cy="2456442"/>
          </a:xfrm>
        </p:spPr>
        <p:txBody>
          <a:bodyPr>
            <a:normAutofit/>
          </a:bodyPr>
          <a:lstStyle/>
          <a:p>
            <a:r>
              <a:rPr lang="en-US" sz="3600" dirty="0"/>
              <a:t>Linear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724" y="785529"/>
            <a:ext cx="4271886" cy="5446083"/>
          </a:xfrm>
        </p:spPr>
        <p:txBody>
          <a:bodyPr>
            <a:normAutofit/>
          </a:bodyPr>
          <a:lstStyle/>
          <a:p>
            <a:r>
              <a:rPr lang="pt-BR" dirty="0"/>
              <a:t>A data structure whose elements form a sequence. </a:t>
            </a:r>
          </a:p>
          <a:p>
            <a:pPr lvl="1"/>
            <a:r>
              <a:rPr lang="en-US" sz="1800" dirty="0">
                <a:highlight>
                  <a:srgbClr val="00FFFF"/>
                </a:highlight>
              </a:rPr>
              <a:t>E.g. [2,4,5,6.6,7]</a:t>
            </a:r>
          </a:p>
          <a:p>
            <a:pPr marL="120650" lvl="1" indent="0"/>
            <a:r>
              <a:rPr lang="en-US" sz="1800" dirty="0"/>
              <a:t>Array- when </a:t>
            </a:r>
            <a:r>
              <a:rPr lang="en-US" sz="1800" dirty="0" err="1"/>
              <a:t>elemnets</a:t>
            </a:r>
            <a:r>
              <a:rPr lang="en-US" sz="1800" dirty="0"/>
              <a:t> of linear structure are homogenous (of same data type) and are represented in memory by means of sequential memory locations</a:t>
            </a:r>
          </a:p>
          <a:p>
            <a:pPr marL="577850" lvl="2" indent="0"/>
            <a:r>
              <a:rPr lang="en-US" sz="1600" dirty="0"/>
              <a:t>E.g. [1,2,3,4]</a:t>
            </a:r>
          </a:p>
        </p:txBody>
      </p:sp>
    </p:spTree>
    <p:extLst>
      <p:ext uri="{BB962C8B-B14F-4D97-AF65-F5344CB8AC3E}">
        <p14:creationId xmlns:p14="http://schemas.microsoft.com/office/powerpoint/2010/main" val="33968024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280350"/>
            <a:ext cx="3981042" cy="2456442"/>
          </a:xfrm>
        </p:spPr>
        <p:txBody>
          <a:bodyPr>
            <a:normAutofit/>
          </a:bodyPr>
          <a:lstStyle/>
          <a:p>
            <a:r>
              <a:rPr lang="en-US" sz="3600" dirty="0"/>
              <a:t>Traversing a Linear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724" y="785529"/>
            <a:ext cx="4917928" cy="5446083"/>
          </a:xfrm>
        </p:spPr>
        <p:txBody>
          <a:bodyPr>
            <a:normAutofit/>
          </a:bodyPr>
          <a:lstStyle/>
          <a:p>
            <a:r>
              <a:rPr lang="pt-BR" dirty="0">
                <a:highlight>
                  <a:srgbClr val="00FFFF"/>
                </a:highlight>
              </a:rPr>
              <a:t>Accessing each element of list one by one</a:t>
            </a:r>
          </a:p>
          <a:p>
            <a:pPr lvl="1"/>
            <a:r>
              <a:rPr lang="en-US" dirty="0"/>
              <a:t>def </a:t>
            </a:r>
            <a:r>
              <a:rPr lang="en-US" dirty="0" err="1"/>
              <a:t>arr</a:t>
            </a:r>
            <a:r>
              <a:rPr lang="en-US" dirty="0"/>
              <a:t>(a):</a:t>
            </a:r>
          </a:p>
          <a:p>
            <a:pPr lvl="1"/>
            <a:r>
              <a:rPr lang="en-US" dirty="0"/>
              <a:t>    n=</a:t>
            </a:r>
            <a:r>
              <a:rPr lang="en-US" dirty="0" err="1"/>
              <a:t>len</a:t>
            </a:r>
            <a:r>
              <a:rPr lang="en-US" dirty="0"/>
              <a:t>(a)</a:t>
            </a:r>
          </a:p>
          <a:p>
            <a:pPr lvl="1"/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range(n):</a:t>
            </a:r>
          </a:p>
          <a:p>
            <a:pPr lvl="1"/>
            <a:r>
              <a:rPr lang="en-US" dirty="0"/>
              <a:t>        print(a[</a:t>
            </a:r>
            <a:r>
              <a:rPr lang="en-US" dirty="0" err="1"/>
              <a:t>i</a:t>
            </a:r>
            <a:r>
              <a:rPr lang="en-US" dirty="0"/>
              <a:t>])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a=[1,2,3,4]</a:t>
            </a:r>
          </a:p>
          <a:p>
            <a:pPr lvl="1"/>
            <a:r>
              <a:rPr lang="en-US" dirty="0" err="1"/>
              <a:t>arr</a:t>
            </a:r>
            <a:r>
              <a:rPr lang="en-US" dirty="0"/>
              <a:t>(a)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B86AFB-DD48-42EF-A079-9A923FC2CBD0}"/>
              </a:ext>
            </a:extLst>
          </p:cNvPr>
          <p:cNvSpPr txBox="1"/>
          <p:nvPr/>
        </p:nvSpPr>
        <p:spPr>
          <a:xfrm>
            <a:off x="9601200" y="2643809"/>
            <a:ext cx="1630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dirty="0">
                <a:highlight>
                  <a:srgbClr val="FFFF00"/>
                </a:highlight>
              </a:rPr>
              <a:t>1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2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3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7390474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280350"/>
            <a:ext cx="3981042" cy="2456442"/>
          </a:xfrm>
        </p:spPr>
        <p:txBody>
          <a:bodyPr>
            <a:normAutofit/>
          </a:bodyPr>
          <a:lstStyle/>
          <a:p>
            <a:r>
              <a:rPr lang="en-US" sz="3600" dirty="0"/>
              <a:t>Find a particular element in a linear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724" y="785529"/>
            <a:ext cx="4917928" cy="5446083"/>
          </a:xfrm>
        </p:spPr>
        <p:txBody>
          <a:bodyPr>
            <a:normAutofit fontScale="77500" lnSpcReduction="20000"/>
          </a:bodyPr>
          <a:lstStyle/>
          <a:p>
            <a:r>
              <a:rPr lang="pt-BR" dirty="0">
                <a:highlight>
                  <a:srgbClr val="00FFFF"/>
                </a:highlight>
              </a:rPr>
              <a:t>searching element in a linear list</a:t>
            </a:r>
          </a:p>
          <a:p>
            <a:pPr lvl="1"/>
            <a:r>
              <a:rPr lang="en-US" dirty="0"/>
              <a:t>def </a:t>
            </a:r>
            <a:r>
              <a:rPr lang="en-US" dirty="0" err="1"/>
              <a:t>findpos</a:t>
            </a:r>
            <a:r>
              <a:rPr lang="en-US" dirty="0"/>
              <a:t>(</a:t>
            </a:r>
            <a:r>
              <a:rPr lang="en-US" dirty="0" err="1"/>
              <a:t>a,e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    n=</a:t>
            </a:r>
            <a:r>
              <a:rPr lang="en-US" dirty="0" err="1"/>
              <a:t>len</a:t>
            </a:r>
            <a:r>
              <a:rPr lang="en-US" dirty="0"/>
              <a:t>(a)                            </a:t>
            </a:r>
            <a:r>
              <a:rPr lang="en-US" dirty="0">
                <a:highlight>
                  <a:srgbClr val="FFFF00"/>
                </a:highlight>
              </a:rPr>
              <a:t>#4</a:t>
            </a:r>
          </a:p>
          <a:p>
            <a:pPr lvl="1"/>
            <a:r>
              <a:rPr lang="en-US" dirty="0"/>
              <a:t>    if(e&lt;a[0]):</a:t>
            </a:r>
          </a:p>
          <a:p>
            <a:pPr lvl="1"/>
            <a:r>
              <a:rPr lang="en-US" dirty="0"/>
              <a:t>        return 0</a:t>
            </a:r>
          </a:p>
          <a:p>
            <a:pPr lvl="1"/>
            <a:r>
              <a:rPr lang="en-US" dirty="0"/>
              <a:t>    else:</a:t>
            </a:r>
          </a:p>
          <a:p>
            <a:pPr lvl="1"/>
            <a:r>
              <a:rPr lang="en-US" dirty="0"/>
              <a:t>        pos=-1</a:t>
            </a:r>
          </a:p>
          <a:p>
            <a:pPr lvl="1"/>
            <a:r>
              <a:rPr lang="en-US" dirty="0"/>
              <a:t>    for </a:t>
            </a:r>
            <a:r>
              <a:rPr lang="en-US" dirty="0" err="1"/>
              <a:t>i</a:t>
            </a:r>
            <a:r>
              <a:rPr lang="en-US" dirty="0"/>
              <a:t> in range(n-1):                </a:t>
            </a:r>
            <a:r>
              <a:rPr lang="en-US" dirty="0">
                <a:highlight>
                  <a:srgbClr val="FFFF00"/>
                </a:highlight>
              </a:rPr>
              <a:t>#3</a:t>
            </a:r>
          </a:p>
          <a:p>
            <a:pPr lvl="1"/>
            <a:r>
              <a:rPr lang="en-US" dirty="0"/>
              <a:t>        if(a[</a:t>
            </a:r>
            <a:r>
              <a:rPr lang="en-US" dirty="0" err="1"/>
              <a:t>i</a:t>
            </a:r>
            <a:r>
              <a:rPr lang="en-US" dirty="0"/>
              <a:t>]&lt;=e and e&lt;a[i+1]):       </a:t>
            </a:r>
            <a:r>
              <a:rPr lang="en-US" dirty="0">
                <a:highlight>
                  <a:srgbClr val="FFFF00"/>
                </a:highlight>
              </a:rPr>
              <a:t>#[10,20,30,40]</a:t>
            </a:r>
          </a:p>
          <a:p>
            <a:pPr lvl="1"/>
            <a:r>
              <a:rPr lang="en-US" dirty="0"/>
              <a:t>           pos=i+1</a:t>
            </a:r>
          </a:p>
          <a:p>
            <a:pPr lvl="1"/>
            <a:r>
              <a:rPr lang="en-US" dirty="0"/>
              <a:t>           break</a:t>
            </a:r>
          </a:p>
          <a:p>
            <a:pPr lvl="1"/>
            <a:r>
              <a:rPr lang="en-US" dirty="0"/>
              <a:t>    if(pos==-1 and </a:t>
            </a:r>
            <a:r>
              <a:rPr lang="en-US" dirty="0" err="1"/>
              <a:t>i</a:t>
            </a:r>
            <a:r>
              <a:rPr lang="en-US" dirty="0"/>
              <a:t>&lt;=n-1):</a:t>
            </a:r>
          </a:p>
          <a:p>
            <a:pPr lvl="1"/>
            <a:r>
              <a:rPr lang="en-US" dirty="0"/>
              <a:t>       pos=size</a:t>
            </a:r>
          </a:p>
          <a:p>
            <a:pPr lvl="1"/>
            <a:r>
              <a:rPr lang="en-US" dirty="0"/>
              <a:t>    return pos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a=[10,20,30,40]</a:t>
            </a:r>
          </a:p>
          <a:p>
            <a:pPr lvl="1"/>
            <a:r>
              <a:rPr lang="en-US" dirty="0"/>
              <a:t>print(a)</a:t>
            </a:r>
          </a:p>
          <a:p>
            <a:pPr lvl="1"/>
            <a:r>
              <a:rPr lang="en-US" dirty="0"/>
              <a:t>e=int(input("enter element"))</a:t>
            </a:r>
          </a:p>
          <a:p>
            <a:pPr lvl="1"/>
            <a:r>
              <a:rPr lang="en-US" dirty="0"/>
              <a:t>pos=</a:t>
            </a:r>
            <a:r>
              <a:rPr lang="en-US" dirty="0" err="1"/>
              <a:t>findpos</a:t>
            </a:r>
            <a:r>
              <a:rPr lang="en-US" dirty="0"/>
              <a:t>(</a:t>
            </a:r>
            <a:r>
              <a:rPr lang="en-US" dirty="0" err="1"/>
              <a:t>a,e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print(pos)</a:t>
            </a:r>
          </a:p>
        </p:txBody>
      </p:sp>
    </p:spTree>
    <p:extLst>
      <p:ext uri="{BB962C8B-B14F-4D97-AF65-F5344CB8AC3E}">
        <p14:creationId xmlns:p14="http://schemas.microsoft.com/office/powerpoint/2010/main" val="2973385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023" y="2280350"/>
            <a:ext cx="3498979" cy="2456442"/>
          </a:xfrm>
        </p:spPr>
        <p:txBody>
          <a:bodyPr/>
          <a:lstStyle/>
          <a:p>
            <a:r>
              <a:rPr lang="en-US" dirty="0"/>
              <a:t>Data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a logical way of organizing data that makes them efficient to use.</a:t>
            </a:r>
          </a:p>
        </p:txBody>
      </p:sp>
    </p:spTree>
    <p:extLst>
      <p:ext uri="{BB962C8B-B14F-4D97-AF65-F5344CB8AC3E}">
        <p14:creationId xmlns:p14="http://schemas.microsoft.com/office/powerpoint/2010/main" val="18658170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21" y="2265273"/>
            <a:ext cx="3981042" cy="2456442"/>
          </a:xfrm>
        </p:spPr>
        <p:txBody>
          <a:bodyPr>
            <a:normAutofit/>
          </a:bodyPr>
          <a:lstStyle/>
          <a:p>
            <a:r>
              <a:rPr lang="en-US" sz="3600" dirty="0"/>
              <a:t>Search an element and insert new element at the 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723" y="755375"/>
            <a:ext cx="5822389" cy="5476238"/>
          </a:xfrm>
        </p:spPr>
        <p:txBody>
          <a:bodyPr>
            <a:normAutofit fontScale="62500" lnSpcReduction="20000"/>
          </a:bodyPr>
          <a:lstStyle/>
          <a:p>
            <a:r>
              <a:rPr lang="pt-BR" sz="2800" dirty="0"/>
              <a:t>def findpos(a,e):</a:t>
            </a:r>
          </a:p>
          <a:p>
            <a:r>
              <a:rPr lang="pt-BR" sz="2800" dirty="0"/>
              <a:t>    n=len(a) </a:t>
            </a:r>
          </a:p>
          <a:p>
            <a:r>
              <a:rPr lang="pt-BR" sz="2800" dirty="0"/>
              <a:t>    if(e&lt;a[0]):</a:t>
            </a:r>
          </a:p>
          <a:p>
            <a:r>
              <a:rPr lang="pt-BR" sz="2800" dirty="0"/>
              <a:t>        return 0</a:t>
            </a:r>
          </a:p>
          <a:p>
            <a:r>
              <a:rPr lang="pt-BR" sz="2800" dirty="0"/>
              <a:t>    else:</a:t>
            </a:r>
          </a:p>
          <a:p>
            <a:r>
              <a:rPr lang="pt-BR" sz="2800" dirty="0"/>
              <a:t>        pos=-1</a:t>
            </a:r>
          </a:p>
          <a:p>
            <a:r>
              <a:rPr lang="pt-BR" sz="2800" dirty="0"/>
              <a:t>    for i in range(n-1): </a:t>
            </a:r>
          </a:p>
          <a:p>
            <a:r>
              <a:rPr lang="pt-BR" sz="2800" dirty="0"/>
              <a:t>          if(a[i]&lt;=e and e&lt;a[i+1]):     </a:t>
            </a:r>
          </a:p>
          <a:p>
            <a:r>
              <a:rPr lang="pt-BR" sz="2800" dirty="0"/>
              <a:t>                   pos=i+1</a:t>
            </a:r>
          </a:p>
          <a:p>
            <a:r>
              <a:rPr lang="pt-BR" sz="2800" dirty="0"/>
              <a:t>                   break</a:t>
            </a:r>
          </a:p>
          <a:p>
            <a:r>
              <a:rPr lang="pt-BR" sz="2800" dirty="0"/>
              <a:t>    if(pos==-1 and i&lt;=n-1):</a:t>
            </a:r>
          </a:p>
          <a:p>
            <a:r>
              <a:rPr lang="pt-BR" sz="2800" dirty="0"/>
              <a:t>          pos=size</a:t>
            </a:r>
          </a:p>
          <a:p>
            <a:r>
              <a:rPr lang="pt-BR" sz="2800" dirty="0"/>
              <a:t>    return pos</a:t>
            </a:r>
          </a:p>
          <a:p>
            <a:endParaRPr lang="pt-BR" sz="2800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0726C5-ABF7-444B-AD14-2AC7707FA7B8}"/>
              </a:ext>
            </a:extLst>
          </p:cNvPr>
          <p:cNvSpPr txBox="1"/>
          <p:nvPr/>
        </p:nvSpPr>
        <p:spPr>
          <a:xfrm>
            <a:off x="8130209" y="4200288"/>
            <a:ext cx="38464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def shift(a,pos):</a:t>
            </a:r>
          </a:p>
          <a:p>
            <a:r>
              <a:rPr lang="pt-BR" dirty="0"/>
              <a:t>    a.append(None) </a:t>
            </a:r>
          </a:p>
          <a:p>
            <a:r>
              <a:rPr lang="pt-BR" dirty="0"/>
              <a:t>     n=len(a)           </a:t>
            </a:r>
          </a:p>
          <a:p>
            <a:r>
              <a:rPr lang="pt-BR" dirty="0"/>
              <a:t>    i=n-1                   </a:t>
            </a:r>
          </a:p>
          <a:p>
            <a:r>
              <a:rPr lang="pt-BR" dirty="0"/>
              <a:t>    while i&gt;=pos:     </a:t>
            </a:r>
          </a:p>
          <a:p>
            <a:r>
              <a:rPr lang="pt-BR" dirty="0"/>
              <a:t>        a[i]=a[i-1]</a:t>
            </a:r>
          </a:p>
          <a:p>
            <a:r>
              <a:rPr lang="pt-BR" dirty="0"/>
              <a:t>        i=i-1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3C6284-32C8-4847-B66A-6A3E5F812F52}"/>
              </a:ext>
            </a:extLst>
          </p:cNvPr>
          <p:cNvSpPr txBox="1"/>
          <p:nvPr/>
        </p:nvSpPr>
        <p:spPr>
          <a:xfrm>
            <a:off x="8570844" y="844175"/>
            <a:ext cx="384644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00FFFF"/>
                </a:highlight>
              </a:rPr>
              <a:t>#calling of both functions</a:t>
            </a:r>
          </a:p>
          <a:p>
            <a:r>
              <a:rPr lang="pt-BR" dirty="0"/>
              <a:t>a=[10,20,30,40]</a:t>
            </a:r>
          </a:p>
          <a:p>
            <a:r>
              <a:rPr lang="pt-BR" dirty="0"/>
              <a:t>print(a)</a:t>
            </a:r>
          </a:p>
          <a:p>
            <a:r>
              <a:rPr lang="pt-BR" dirty="0"/>
              <a:t>e=int(input("enter element"))</a:t>
            </a:r>
          </a:p>
          <a:p>
            <a:r>
              <a:rPr lang="pt-BR" dirty="0"/>
              <a:t>pos=findpos(a,e)</a:t>
            </a:r>
          </a:p>
          <a:p>
            <a:r>
              <a:rPr lang="pt-BR" dirty="0"/>
              <a:t>print(pos)</a:t>
            </a:r>
          </a:p>
          <a:p>
            <a:r>
              <a:rPr lang="pt-BR" dirty="0"/>
              <a:t>shift(a,pos)</a:t>
            </a:r>
          </a:p>
          <a:p>
            <a:r>
              <a:rPr lang="pt-BR" dirty="0"/>
              <a:t>a[pos]=e</a:t>
            </a:r>
          </a:p>
          <a:p>
            <a:r>
              <a:rPr lang="pt-BR" dirty="0"/>
              <a:t>print(a)</a:t>
            </a: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87486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21" y="2265273"/>
            <a:ext cx="3981042" cy="2456442"/>
          </a:xfrm>
        </p:spPr>
        <p:txBody>
          <a:bodyPr>
            <a:normAutofit/>
          </a:bodyPr>
          <a:lstStyle/>
          <a:p>
            <a:r>
              <a:rPr lang="en-US" sz="3600" dirty="0"/>
              <a:t>Search element using binary search and delete element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9D8F66F-7A13-44C3-9C12-480DCDC45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4544" y="1082423"/>
            <a:ext cx="3140970" cy="469315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def </a:t>
            </a:r>
            <a:r>
              <a:rPr lang="en-US" dirty="0" err="1"/>
              <a:t>bser</a:t>
            </a:r>
            <a:r>
              <a:rPr lang="en-US" dirty="0"/>
              <a:t>(</a:t>
            </a:r>
            <a:r>
              <a:rPr lang="en-US" dirty="0" err="1"/>
              <a:t>a,e</a:t>
            </a:r>
            <a:r>
              <a:rPr lang="en-US" dirty="0"/>
              <a:t>):</a:t>
            </a:r>
          </a:p>
          <a:p>
            <a:r>
              <a:rPr lang="en-US" dirty="0"/>
              <a:t>    f=0</a:t>
            </a:r>
          </a:p>
          <a:p>
            <a:r>
              <a:rPr lang="en-US" dirty="0"/>
              <a:t>    n=</a:t>
            </a:r>
            <a:r>
              <a:rPr lang="en-US" dirty="0" err="1"/>
              <a:t>len</a:t>
            </a:r>
            <a:r>
              <a:rPr lang="en-US" dirty="0"/>
              <a:t>(a)-1</a:t>
            </a:r>
          </a:p>
          <a:p>
            <a:r>
              <a:rPr lang="en-US" dirty="0"/>
              <a:t>    while(f&lt;=n):</a:t>
            </a:r>
          </a:p>
          <a:p>
            <a:r>
              <a:rPr lang="en-US" dirty="0"/>
              <a:t>        m=(</a:t>
            </a:r>
            <a:r>
              <a:rPr lang="en-US" dirty="0" err="1"/>
              <a:t>f+n</a:t>
            </a:r>
            <a:r>
              <a:rPr lang="en-US" dirty="0"/>
              <a:t>)//2</a:t>
            </a:r>
          </a:p>
          <a:p>
            <a:r>
              <a:rPr lang="en-US" dirty="0"/>
              <a:t>        if(e==a[m]):</a:t>
            </a:r>
          </a:p>
          <a:p>
            <a:r>
              <a:rPr lang="en-US" dirty="0"/>
              <a:t>            return m</a:t>
            </a:r>
          </a:p>
          <a:p>
            <a:r>
              <a:rPr lang="en-US" dirty="0"/>
              <a:t>        </a:t>
            </a:r>
            <a:r>
              <a:rPr lang="en-US" dirty="0" err="1"/>
              <a:t>elif</a:t>
            </a:r>
            <a:r>
              <a:rPr lang="en-US" dirty="0"/>
              <a:t>(e&gt;a[m]):</a:t>
            </a:r>
          </a:p>
          <a:p>
            <a:r>
              <a:rPr lang="en-US" dirty="0"/>
              <a:t>            f=m+1</a:t>
            </a:r>
          </a:p>
          <a:p>
            <a:r>
              <a:rPr lang="en-US" dirty="0"/>
              <a:t>        else:</a:t>
            </a:r>
          </a:p>
          <a:p>
            <a:r>
              <a:rPr lang="en-US" dirty="0"/>
              <a:t>            a=m-1  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C342D731-B83A-4A1C-8E6F-6E975D699C97}"/>
              </a:ext>
            </a:extLst>
          </p:cNvPr>
          <p:cNvSpPr txBox="1">
            <a:spLocks/>
          </p:cNvSpPr>
          <p:nvPr/>
        </p:nvSpPr>
        <p:spPr>
          <a:xfrm>
            <a:off x="7457457" y="794677"/>
            <a:ext cx="4389986" cy="44631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highlight>
                  <a:srgbClr val="00FFFF"/>
                </a:highlight>
              </a:rPr>
              <a:t>#Calling Of Function</a:t>
            </a:r>
          </a:p>
          <a:p>
            <a:r>
              <a:rPr lang="en-US" dirty="0"/>
              <a:t>a=[10,20,30,40]</a:t>
            </a:r>
          </a:p>
          <a:p>
            <a:r>
              <a:rPr lang="en-US" dirty="0"/>
              <a:t>print(a)</a:t>
            </a:r>
          </a:p>
          <a:p>
            <a:r>
              <a:rPr lang="en-US" dirty="0"/>
              <a:t>e=int(input("enter element"))</a:t>
            </a:r>
          </a:p>
          <a:p>
            <a:r>
              <a:rPr lang="en-US" dirty="0"/>
              <a:t>d=</a:t>
            </a:r>
            <a:r>
              <a:rPr lang="en-US" dirty="0" err="1"/>
              <a:t>bser</a:t>
            </a:r>
            <a:r>
              <a:rPr lang="en-US" dirty="0"/>
              <a:t>(</a:t>
            </a:r>
            <a:r>
              <a:rPr lang="en-US" dirty="0" err="1"/>
              <a:t>a,e</a:t>
            </a:r>
            <a:r>
              <a:rPr lang="en-US" dirty="0"/>
              <a:t>)</a:t>
            </a:r>
          </a:p>
          <a:p>
            <a:r>
              <a:rPr lang="en-US" dirty="0"/>
              <a:t>if(d==0 or d):</a:t>
            </a:r>
          </a:p>
          <a:p>
            <a:r>
              <a:rPr lang="en-US" dirty="0"/>
              <a:t>    del a[d]</a:t>
            </a:r>
          </a:p>
          <a:p>
            <a:r>
              <a:rPr lang="en-US" dirty="0"/>
              <a:t>    print(a)</a:t>
            </a:r>
          </a:p>
          <a:p>
            <a:r>
              <a:rPr lang="en-US" dirty="0"/>
              <a:t>else:</a:t>
            </a:r>
          </a:p>
          <a:p>
            <a:r>
              <a:rPr lang="en-US" dirty="0"/>
              <a:t>    print("not found")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745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280350"/>
            <a:ext cx="3981042" cy="2456442"/>
          </a:xfrm>
        </p:spPr>
        <p:txBody>
          <a:bodyPr/>
          <a:lstStyle/>
          <a:p>
            <a:r>
              <a:rPr lang="en-US" dirty="0"/>
              <a:t>List Comprehensions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a concise description of a list that shorthand the list creating for loop in the form of single statement</a:t>
            </a:r>
          </a:p>
          <a:p>
            <a:r>
              <a:rPr lang="en-US" dirty="0" err="1"/>
              <a:t>Advanatages</a:t>
            </a:r>
            <a:r>
              <a:rPr lang="en-US" dirty="0"/>
              <a:t> :</a:t>
            </a:r>
          </a:p>
          <a:p>
            <a:pPr lvl="1"/>
            <a:r>
              <a:rPr lang="en-US" dirty="0"/>
              <a:t>Code reduction-a code of 3 or more lines gets reduced to single line.</a:t>
            </a:r>
          </a:p>
          <a:p>
            <a:pPr lvl="1"/>
            <a:r>
              <a:rPr lang="en-US" dirty="0"/>
              <a:t>Faster code processing-list comprehension are executed faster than their equivalent for loops for 2 reason:</a:t>
            </a:r>
          </a:p>
          <a:p>
            <a:pPr lvl="2"/>
            <a:r>
              <a:rPr lang="en-US" dirty="0"/>
              <a:t>1. python will allocate memory first, before adding elements into it. Instead of resizing on runtime.</a:t>
            </a:r>
          </a:p>
          <a:p>
            <a:pPr lvl="2"/>
            <a:r>
              <a:rPr lang="en-US" dirty="0"/>
              <a:t>2.. Append is avoided, so reduced function overhead time.</a:t>
            </a:r>
          </a:p>
        </p:txBody>
      </p:sp>
    </p:spTree>
    <p:extLst>
      <p:ext uri="{BB962C8B-B14F-4D97-AF65-F5344CB8AC3E}">
        <p14:creationId xmlns:p14="http://schemas.microsoft.com/office/powerpoint/2010/main" val="1178217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280350"/>
            <a:ext cx="3981042" cy="2456442"/>
          </a:xfrm>
        </p:spPr>
        <p:txBody>
          <a:bodyPr/>
          <a:lstStyle/>
          <a:p>
            <a:r>
              <a:rPr lang="en-US" dirty="0"/>
              <a:t>Example of list comprehension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9565" y="803186"/>
            <a:ext cx="3468757" cy="5248622"/>
          </a:xfrm>
        </p:spPr>
        <p:txBody>
          <a:bodyPr>
            <a:normAutofit/>
          </a:bodyPr>
          <a:lstStyle/>
          <a:p>
            <a:r>
              <a:rPr lang="en-US" dirty="0"/>
              <a:t>a=[]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range(1,5):</a:t>
            </a:r>
          </a:p>
          <a:p>
            <a:r>
              <a:rPr lang="en-US" dirty="0"/>
              <a:t>    </a:t>
            </a:r>
            <a:r>
              <a:rPr lang="en-US" dirty="0" err="1"/>
              <a:t>a.append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*3)</a:t>
            </a:r>
          </a:p>
          <a:p>
            <a:r>
              <a:rPr lang="en-US" dirty="0"/>
              <a:t>print(a)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highlight>
                  <a:srgbClr val="00FFFF"/>
                </a:highlight>
              </a:rPr>
              <a:t>#list comprehension</a:t>
            </a:r>
          </a:p>
          <a:p>
            <a:r>
              <a:rPr lang="en-US" dirty="0"/>
              <a:t>a=[</a:t>
            </a:r>
            <a:r>
              <a:rPr lang="en-US" dirty="0" err="1"/>
              <a:t>i</a:t>
            </a:r>
            <a:r>
              <a:rPr lang="en-US" dirty="0"/>
              <a:t> for </a:t>
            </a:r>
            <a:r>
              <a:rPr lang="en-US" dirty="0" err="1"/>
              <a:t>i</a:t>
            </a:r>
            <a:r>
              <a:rPr lang="en-US" dirty="0"/>
              <a:t> in range(1,5)]</a:t>
            </a:r>
          </a:p>
          <a:p>
            <a:r>
              <a:rPr lang="en-US" dirty="0"/>
              <a:t>print(a)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17775F-BD9D-4C44-AD76-7E1BF2DC5C5E}"/>
              </a:ext>
            </a:extLst>
          </p:cNvPr>
          <p:cNvSpPr txBox="1"/>
          <p:nvPr/>
        </p:nvSpPr>
        <p:spPr>
          <a:xfrm>
            <a:off x="8517835" y="1341783"/>
            <a:ext cx="24847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r>
              <a:rPr lang="en-US" dirty="0">
                <a:highlight>
                  <a:srgbClr val="FFFF00"/>
                </a:highlight>
              </a:rPr>
              <a:t>output</a:t>
            </a:r>
          </a:p>
          <a:p>
            <a:r>
              <a:rPr lang="en-US" dirty="0">
                <a:highlight>
                  <a:srgbClr val="FFFF00"/>
                </a:highlight>
              </a:rPr>
              <a:t>[3, 6, 9, 12]</a:t>
            </a:r>
          </a:p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20D01B-4F59-4990-9DAD-CDBC459F62E6}"/>
              </a:ext>
            </a:extLst>
          </p:cNvPr>
          <p:cNvSpPr txBox="1"/>
          <p:nvPr/>
        </p:nvSpPr>
        <p:spPr>
          <a:xfrm>
            <a:off x="8635164" y="3700670"/>
            <a:ext cx="24847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r>
              <a:rPr lang="en-US" dirty="0">
                <a:highlight>
                  <a:srgbClr val="FFFF00"/>
                </a:highlight>
              </a:rPr>
              <a:t>output</a:t>
            </a:r>
          </a:p>
          <a:p>
            <a:r>
              <a:rPr lang="en-US" dirty="0">
                <a:highlight>
                  <a:srgbClr val="FFFF00"/>
                </a:highlight>
              </a:rPr>
              <a:t>[3, 6, 9, 12]</a:t>
            </a:r>
          </a:p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467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280350"/>
            <a:ext cx="3981042" cy="2456442"/>
          </a:xfrm>
        </p:spPr>
        <p:txBody>
          <a:bodyPr>
            <a:normAutofit/>
          </a:bodyPr>
          <a:lstStyle/>
          <a:p>
            <a:r>
              <a:rPr lang="en-US" dirty="0"/>
              <a:t>Examples of list comprehension</a:t>
            </a:r>
            <a:br>
              <a:rPr lang="en-US" dirty="0"/>
            </a:br>
            <a:r>
              <a:rPr lang="en-US" dirty="0"/>
              <a:t>(if condition)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9565" y="803186"/>
            <a:ext cx="5059018" cy="5248622"/>
          </a:xfrm>
        </p:spPr>
        <p:txBody>
          <a:bodyPr>
            <a:normAutofit/>
          </a:bodyPr>
          <a:lstStyle/>
          <a:p>
            <a:r>
              <a:rPr lang="en-US" dirty="0"/>
              <a:t>a=[]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range(1,5):</a:t>
            </a:r>
          </a:p>
          <a:p>
            <a:r>
              <a:rPr lang="en-US" dirty="0"/>
              <a:t>    if(i%2==0):</a:t>
            </a:r>
          </a:p>
          <a:p>
            <a:r>
              <a:rPr lang="en-US" dirty="0"/>
              <a:t>        </a:t>
            </a:r>
            <a:r>
              <a:rPr lang="en-US" dirty="0" err="1"/>
              <a:t>a.append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r>
              <a:rPr lang="en-US" dirty="0"/>
              <a:t>print(a)</a:t>
            </a:r>
          </a:p>
          <a:p>
            <a:endParaRPr lang="en-US" dirty="0"/>
          </a:p>
          <a:p>
            <a:r>
              <a:rPr lang="en-US" dirty="0">
                <a:highlight>
                  <a:srgbClr val="00FFFF"/>
                </a:highlight>
              </a:rPr>
              <a:t>#list comprehension</a:t>
            </a:r>
          </a:p>
          <a:p>
            <a:r>
              <a:rPr lang="en-US" dirty="0"/>
              <a:t>a=[</a:t>
            </a:r>
            <a:r>
              <a:rPr lang="en-US" dirty="0" err="1"/>
              <a:t>i</a:t>
            </a:r>
            <a:r>
              <a:rPr lang="en-US" dirty="0"/>
              <a:t> for </a:t>
            </a:r>
            <a:r>
              <a:rPr lang="en-US" dirty="0" err="1"/>
              <a:t>i</a:t>
            </a:r>
            <a:r>
              <a:rPr lang="en-US" dirty="0"/>
              <a:t> in range(1,5) if(i%2==0)]</a:t>
            </a:r>
          </a:p>
          <a:p>
            <a:r>
              <a:rPr lang="en-US" dirty="0"/>
              <a:t>print(a)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17775F-BD9D-4C44-AD76-7E1BF2DC5C5E}"/>
              </a:ext>
            </a:extLst>
          </p:cNvPr>
          <p:cNvSpPr txBox="1"/>
          <p:nvPr/>
        </p:nvSpPr>
        <p:spPr>
          <a:xfrm>
            <a:off x="10515600" y="1311965"/>
            <a:ext cx="9044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r>
              <a:rPr lang="en-US" dirty="0">
                <a:highlight>
                  <a:srgbClr val="FFFF00"/>
                </a:highlight>
              </a:rPr>
              <a:t>output</a:t>
            </a:r>
          </a:p>
          <a:p>
            <a:r>
              <a:rPr lang="en-US" dirty="0">
                <a:highlight>
                  <a:srgbClr val="FFFF00"/>
                </a:highlight>
              </a:rPr>
              <a:t>[2, 4]</a:t>
            </a:r>
          </a:p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20D01B-4F59-4990-9DAD-CDBC459F62E6}"/>
              </a:ext>
            </a:extLst>
          </p:cNvPr>
          <p:cNvSpPr txBox="1"/>
          <p:nvPr/>
        </p:nvSpPr>
        <p:spPr>
          <a:xfrm>
            <a:off x="10632929" y="3670852"/>
            <a:ext cx="10057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r>
              <a:rPr lang="en-US" dirty="0">
                <a:highlight>
                  <a:srgbClr val="FFFF00"/>
                </a:highlight>
              </a:rPr>
              <a:t>output</a:t>
            </a:r>
          </a:p>
          <a:p>
            <a:r>
              <a:rPr lang="en-US" dirty="0">
                <a:highlight>
                  <a:srgbClr val="FFFF00"/>
                </a:highlight>
              </a:rPr>
              <a:t>[2, 4]</a:t>
            </a:r>
          </a:p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949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280350"/>
            <a:ext cx="3981042" cy="2456442"/>
          </a:xfrm>
        </p:spPr>
        <p:txBody>
          <a:bodyPr>
            <a:normAutofit/>
          </a:bodyPr>
          <a:lstStyle/>
          <a:p>
            <a:r>
              <a:rPr lang="en-US" dirty="0"/>
              <a:t>Examples of list comprehension</a:t>
            </a:r>
            <a:br>
              <a:rPr lang="en-US" dirty="0"/>
            </a:br>
            <a:r>
              <a:rPr lang="en-US" dirty="0"/>
              <a:t>(if condition)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9565" y="803186"/>
            <a:ext cx="5059018" cy="5248622"/>
          </a:xfrm>
        </p:spPr>
        <p:txBody>
          <a:bodyPr>
            <a:normAutofit lnSpcReduction="10000"/>
          </a:bodyPr>
          <a:lstStyle/>
          <a:p>
            <a:r>
              <a:rPr lang="en-US" dirty="0">
                <a:highlight>
                  <a:srgbClr val="00FFFF"/>
                </a:highlight>
              </a:rPr>
              <a:t>#list comprehension</a:t>
            </a:r>
            <a:endParaRPr lang="en-US" dirty="0"/>
          </a:p>
          <a:p>
            <a:r>
              <a:rPr lang="en-US" dirty="0"/>
              <a:t>a=[('a',11),('b',12),('c',13)]</a:t>
            </a:r>
          </a:p>
          <a:p>
            <a:r>
              <a:rPr lang="en-US" dirty="0"/>
              <a:t>d=[n*3 for (</a:t>
            </a:r>
            <a:r>
              <a:rPr lang="en-US" dirty="0" err="1"/>
              <a:t>x,n</a:t>
            </a:r>
            <a:r>
              <a:rPr lang="en-US" dirty="0"/>
              <a:t>) in a if (x=='b' or x=='c')]</a:t>
            </a:r>
          </a:p>
          <a:p>
            <a:r>
              <a:rPr lang="en-US" dirty="0"/>
              <a:t>print(d)</a:t>
            </a:r>
          </a:p>
          <a:p>
            <a:pPr marL="0" indent="0" algn="ctr">
              <a:buNone/>
            </a:pPr>
            <a:r>
              <a:rPr lang="en-US" dirty="0"/>
              <a:t>OR</a:t>
            </a:r>
          </a:p>
          <a:p>
            <a:r>
              <a:rPr lang="en-US" dirty="0"/>
              <a:t>a=[('a',11),('b',12),('c',13)]</a:t>
            </a:r>
          </a:p>
          <a:p>
            <a:r>
              <a:rPr lang="en-US" dirty="0"/>
              <a:t>d=[]</a:t>
            </a:r>
          </a:p>
          <a:p>
            <a:r>
              <a:rPr lang="en-US" dirty="0"/>
              <a:t>for (</a:t>
            </a:r>
            <a:r>
              <a:rPr lang="en-US" dirty="0" err="1"/>
              <a:t>x,n</a:t>
            </a:r>
            <a:r>
              <a:rPr lang="en-US" dirty="0"/>
              <a:t>) in a:</a:t>
            </a:r>
          </a:p>
          <a:p>
            <a:r>
              <a:rPr lang="en-US" dirty="0"/>
              <a:t>    if (x=='b' or x=='c'):</a:t>
            </a:r>
          </a:p>
          <a:p>
            <a:r>
              <a:rPr lang="en-US" dirty="0"/>
              <a:t>        </a:t>
            </a:r>
            <a:r>
              <a:rPr lang="en-US" dirty="0" err="1"/>
              <a:t>d.append</a:t>
            </a:r>
            <a:r>
              <a:rPr lang="en-US" dirty="0"/>
              <a:t>(n*3)</a:t>
            </a:r>
          </a:p>
          <a:p>
            <a:r>
              <a:rPr lang="en-US" dirty="0"/>
              <a:t>print(d)</a:t>
            </a:r>
          </a:p>
          <a:p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17775F-BD9D-4C44-AD76-7E1BF2DC5C5E}"/>
              </a:ext>
            </a:extLst>
          </p:cNvPr>
          <p:cNvSpPr txBox="1"/>
          <p:nvPr/>
        </p:nvSpPr>
        <p:spPr>
          <a:xfrm>
            <a:off x="10515600" y="1311965"/>
            <a:ext cx="12523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r>
              <a:rPr lang="en-US" dirty="0">
                <a:highlight>
                  <a:srgbClr val="FFFF00"/>
                </a:highlight>
              </a:rPr>
              <a:t>output</a:t>
            </a:r>
          </a:p>
          <a:p>
            <a:r>
              <a:rPr lang="en-US" dirty="0">
                <a:highlight>
                  <a:srgbClr val="FFFF00"/>
                </a:highlight>
              </a:rPr>
              <a:t>[36, 39]</a:t>
            </a:r>
          </a:p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20D01B-4F59-4990-9DAD-CDBC459F62E6}"/>
              </a:ext>
            </a:extLst>
          </p:cNvPr>
          <p:cNvSpPr txBox="1"/>
          <p:nvPr/>
        </p:nvSpPr>
        <p:spPr>
          <a:xfrm>
            <a:off x="10632929" y="3670852"/>
            <a:ext cx="10057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r>
              <a:rPr lang="en-US" dirty="0">
                <a:highlight>
                  <a:srgbClr val="FFFF00"/>
                </a:highlight>
              </a:rPr>
              <a:t>output</a:t>
            </a:r>
          </a:p>
          <a:p>
            <a:r>
              <a:rPr lang="en-US" dirty="0">
                <a:highlight>
                  <a:srgbClr val="FFFF00"/>
                </a:highlight>
              </a:rPr>
              <a:t>[36, 39]</a:t>
            </a:r>
          </a:p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680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280350"/>
            <a:ext cx="3981042" cy="2456442"/>
          </a:xfrm>
        </p:spPr>
        <p:txBody>
          <a:bodyPr>
            <a:normAutofit/>
          </a:bodyPr>
          <a:lstStyle/>
          <a:p>
            <a:r>
              <a:rPr lang="en-US" dirty="0"/>
              <a:t>Examples of list comprehension</a:t>
            </a:r>
            <a:br>
              <a:rPr lang="en-US" dirty="0"/>
            </a:br>
            <a:r>
              <a:rPr lang="en-US" dirty="0"/>
              <a:t>(if  else condition)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723" y="785529"/>
            <a:ext cx="5400947" cy="5446083"/>
          </a:xfrm>
        </p:spPr>
        <p:txBody>
          <a:bodyPr>
            <a:normAutofit/>
          </a:bodyPr>
          <a:lstStyle/>
          <a:p>
            <a:r>
              <a:rPr lang="en-US" dirty="0"/>
              <a:t>a=[]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range(1,5):</a:t>
            </a:r>
          </a:p>
          <a:p>
            <a:r>
              <a:rPr lang="en-US" dirty="0"/>
              <a:t>    if(i%2==0):</a:t>
            </a:r>
          </a:p>
          <a:p>
            <a:r>
              <a:rPr lang="en-US" dirty="0"/>
              <a:t>        </a:t>
            </a:r>
            <a:r>
              <a:rPr lang="en-US" dirty="0" err="1"/>
              <a:t>a.append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*2)</a:t>
            </a:r>
          </a:p>
          <a:p>
            <a:r>
              <a:rPr lang="en-US" dirty="0"/>
              <a:t>    else:</a:t>
            </a:r>
          </a:p>
          <a:p>
            <a:r>
              <a:rPr lang="en-US" dirty="0"/>
              <a:t>        </a:t>
            </a:r>
            <a:r>
              <a:rPr lang="en-US" dirty="0" err="1"/>
              <a:t>a.append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*3)</a:t>
            </a:r>
          </a:p>
          <a:p>
            <a:r>
              <a:rPr lang="en-US" dirty="0"/>
              <a:t>print(a)</a:t>
            </a:r>
          </a:p>
          <a:p>
            <a:endParaRPr lang="en-US" dirty="0"/>
          </a:p>
          <a:p>
            <a:r>
              <a:rPr lang="en-US" dirty="0">
                <a:highlight>
                  <a:srgbClr val="00FFFF"/>
                </a:highlight>
              </a:rPr>
              <a:t>#list comprehension</a:t>
            </a:r>
          </a:p>
          <a:p>
            <a:endParaRPr lang="en-US" dirty="0"/>
          </a:p>
          <a:p>
            <a:r>
              <a:rPr lang="en-US" dirty="0"/>
              <a:t>a=[</a:t>
            </a:r>
            <a:r>
              <a:rPr lang="en-US" dirty="0" err="1"/>
              <a:t>i</a:t>
            </a:r>
            <a:r>
              <a:rPr lang="en-US" dirty="0"/>
              <a:t>*2 if(i%2==0) else </a:t>
            </a:r>
            <a:r>
              <a:rPr lang="en-US" dirty="0" err="1"/>
              <a:t>i</a:t>
            </a:r>
            <a:r>
              <a:rPr lang="en-US" dirty="0"/>
              <a:t>*3 for </a:t>
            </a:r>
            <a:r>
              <a:rPr lang="en-US" dirty="0" err="1"/>
              <a:t>i</a:t>
            </a:r>
            <a:r>
              <a:rPr lang="en-US" dirty="0"/>
              <a:t> in range(1,5) ]</a:t>
            </a:r>
          </a:p>
          <a:p>
            <a:r>
              <a:rPr lang="en-US" dirty="0"/>
              <a:t>print(a)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17775F-BD9D-4C44-AD76-7E1BF2DC5C5E}"/>
              </a:ext>
            </a:extLst>
          </p:cNvPr>
          <p:cNvSpPr txBox="1"/>
          <p:nvPr/>
        </p:nvSpPr>
        <p:spPr>
          <a:xfrm>
            <a:off x="10515600" y="1311965"/>
            <a:ext cx="12821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r>
              <a:rPr lang="en-US" dirty="0">
                <a:highlight>
                  <a:srgbClr val="FFFF00"/>
                </a:highlight>
              </a:rPr>
              <a:t>output</a:t>
            </a:r>
          </a:p>
          <a:p>
            <a:r>
              <a:rPr lang="en-US" dirty="0">
                <a:highlight>
                  <a:srgbClr val="FFFF00"/>
                </a:highlight>
              </a:rPr>
              <a:t>[3, 4, 9, 8]</a:t>
            </a:r>
          </a:p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20D01B-4F59-4990-9DAD-CDBC459F62E6}"/>
              </a:ext>
            </a:extLst>
          </p:cNvPr>
          <p:cNvSpPr txBox="1"/>
          <p:nvPr/>
        </p:nvSpPr>
        <p:spPr>
          <a:xfrm>
            <a:off x="10632929" y="3670852"/>
            <a:ext cx="12821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r>
              <a:rPr lang="en-US" dirty="0">
                <a:highlight>
                  <a:srgbClr val="FFFF00"/>
                </a:highlight>
              </a:rPr>
              <a:t>output</a:t>
            </a:r>
          </a:p>
          <a:p>
            <a:r>
              <a:rPr lang="en-US" dirty="0">
                <a:highlight>
                  <a:srgbClr val="FFFF00"/>
                </a:highlight>
              </a:rPr>
              <a:t>[3, 4, 9, 8]</a:t>
            </a:r>
          </a:p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413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280350"/>
            <a:ext cx="3981042" cy="2456442"/>
          </a:xfrm>
        </p:spPr>
        <p:txBody>
          <a:bodyPr>
            <a:normAutofit/>
          </a:bodyPr>
          <a:lstStyle/>
          <a:p>
            <a:r>
              <a:rPr lang="en-US" dirty="0"/>
              <a:t>Examples of list comprehension</a:t>
            </a:r>
            <a:br>
              <a:rPr lang="en-US" dirty="0"/>
            </a:br>
            <a:r>
              <a:rPr lang="en-US" dirty="0"/>
              <a:t>(Nested Loop)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723" y="785529"/>
            <a:ext cx="7184051" cy="5446083"/>
          </a:xfrm>
        </p:spPr>
        <p:txBody>
          <a:bodyPr>
            <a:normAutofit/>
          </a:bodyPr>
          <a:lstStyle/>
          <a:p>
            <a:r>
              <a:rPr lang="en-US" dirty="0"/>
              <a:t>a=[]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range(1,3):</a:t>
            </a:r>
          </a:p>
          <a:p>
            <a:r>
              <a:rPr lang="en-US" dirty="0"/>
              <a:t>    for j in range(1,4):</a:t>
            </a:r>
          </a:p>
          <a:p>
            <a:r>
              <a:rPr lang="en-US" dirty="0"/>
              <a:t>     </a:t>
            </a:r>
            <a:r>
              <a:rPr lang="en-US" dirty="0" err="1"/>
              <a:t>a.append</a:t>
            </a:r>
            <a:r>
              <a:rPr lang="en-US" dirty="0"/>
              <a:t>((</a:t>
            </a:r>
            <a:r>
              <a:rPr lang="en-US" dirty="0" err="1"/>
              <a:t>i</a:t>
            </a:r>
            <a:r>
              <a:rPr lang="en-US" dirty="0"/>
              <a:t>*j))</a:t>
            </a:r>
          </a:p>
          <a:p>
            <a:r>
              <a:rPr lang="en-US" dirty="0"/>
              <a:t>print(a)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highlight>
                  <a:srgbClr val="00FFFF"/>
                </a:highlight>
              </a:rPr>
              <a:t>#list comprehension</a:t>
            </a:r>
          </a:p>
          <a:p>
            <a:endParaRPr lang="en-US" dirty="0"/>
          </a:p>
          <a:p>
            <a:r>
              <a:rPr lang="en-US" dirty="0"/>
              <a:t>a=[(</a:t>
            </a:r>
            <a:r>
              <a:rPr lang="en-US" dirty="0" err="1"/>
              <a:t>i</a:t>
            </a:r>
            <a:r>
              <a:rPr lang="en-US" dirty="0"/>
              <a:t>*j)for </a:t>
            </a:r>
            <a:r>
              <a:rPr lang="en-US" dirty="0" err="1"/>
              <a:t>i</a:t>
            </a:r>
            <a:r>
              <a:rPr lang="en-US" dirty="0"/>
              <a:t> in range(1,3)for j in range(1,4)]</a:t>
            </a:r>
          </a:p>
          <a:p>
            <a:r>
              <a:rPr lang="en-US" dirty="0"/>
              <a:t>print(a)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17775F-BD9D-4C44-AD76-7E1BF2DC5C5E}"/>
              </a:ext>
            </a:extLst>
          </p:cNvPr>
          <p:cNvSpPr txBox="1"/>
          <p:nvPr/>
        </p:nvSpPr>
        <p:spPr>
          <a:xfrm>
            <a:off x="7901609" y="1311965"/>
            <a:ext cx="42042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‘’’</a:t>
            </a:r>
          </a:p>
          <a:p>
            <a:r>
              <a:rPr lang="en-US" dirty="0">
                <a:highlight>
                  <a:srgbClr val="FFFF00"/>
                </a:highlight>
              </a:rPr>
              <a:t>output</a:t>
            </a:r>
          </a:p>
          <a:p>
            <a:r>
              <a:rPr lang="en-US" dirty="0">
                <a:highlight>
                  <a:srgbClr val="FFFF00"/>
                </a:highlight>
              </a:rPr>
              <a:t>[1, 2, 3, 2, 4, 6]</a:t>
            </a:r>
          </a:p>
          <a:p>
            <a:r>
              <a:rPr lang="en-US" dirty="0">
                <a:highlight>
                  <a:srgbClr val="FFFF00"/>
                </a:highlight>
              </a:rPr>
              <a:t>‘’’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20D01B-4F59-4990-9DAD-CDBC459F62E6}"/>
              </a:ext>
            </a:extLst>
          </p:cNvPr>
          <p:cNvSpPr txBox="1"/>
          <p:nvPr/>
        </p:nvSpPr>
        <p:spPr>
          <a:xfrm>
            <a:off x="8002941" y="4962939"/>
            <a:ext cx="4102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r>
              <a:rPr lang="en-US" dirty="0">
                <a:highlight>
                  <a:srgbClr val="FFFF00"/>
                </a:highlight>
              </a:rPr>
              <a:t>output</a:t>
            </a:r>
          </a:p>
          <a:p>
            <a:r>
              <a:rPr lang="en-US" dirty="0">
                <a:highlight>
                  <a:srgbClr val="FFFF00"/>
                </a:highlight>
              </a:rPr>
              <a:t>[1, 2, 3, 2, 4, 6]</a:t>
            </a:r>
          </a:p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481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7CD33-72BC-44B4-B987-461A09A0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280350"/>
            <a:ext cx="3981042" cy="245644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list comprehension</a:t>
            </a:r>
            <a:br>
              <a:rPr lang="en-US" dirty="0"/>
            </a:br>
            <a:r>
              <a:rPr lang="en-US" dirty="0"/>
              <a:t>(in Nested Loop ,if condition)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6D1-0400-4989-9494-ADF6F9C15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723" y="785529"/>
            <a:ext cx="7184051" cy="5446083"/>
          </a:xfrm>
        </p:spPr>
        <p:txBody>
          <a:bodyPr>
            <a:normAutofit/>
          </a:bodyPr>
          <a:lstStyle/>
          <a:p>
            <a:r>
              <a:rPr lang="en-US" dirty="0"/>
              <a:t>a=[]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range(5):</a:t>
            </a:r>
          </a:p>
          <a:p>
            <a:r>
              <a:rPr lang="en-US" dirty="0"/>
              <a:t>    if(i%2==0):</a:t>
            </a:r>
          </a:p>
          <a:p>
            <a:r>
              <a:rPr lang="en-US" dirty="0"/>
              <a:t>        for j in range(5):</a:t>
            </a:r>
          </a:p>
          <a:p>
            <a:r>
              <a:rPr lang="en-US" dirty="0"/>
              <a:t>            if(j%2==1):</a:t>
            </a:r>
          </a:p>
          <a:p>
            <a:r>
              <a:rPr lang="en-US" dirty="0"/>
              <a:t>                </a:t>
            </a:r>
            <a:r>
              <a:rPr lang="en-US" dirty="0" err="1"/>
              <a:t>a.append</a:t>
            </a:r>
            <a:r>
              <a:rPr lang="en-US" dirty="0"/>
              <a:t>((</a:t>
            </a:r>
            <a:r>
              <a:rPr lang="en-US" dirty="0" err="1"/>
              <a:t>i,j</a:t>
            </a:r>
            <a:r>
              <a:rPr lang="en-US" dirty="0"/>
              <a:t>))</a:t>
            </a:r>
          </a:p>
          <a:p>
            <a:r>
              <a:rPr lang="en-US" dirty="0"/>
              <a:t>print(a)</a:t>
            </a:r>
          </a:p>
          <a:p>
            <a:endParaRPr lang="en-US" dirty="0"/>
          </a:p>
          <a:p>
            <a:r>
              <a:rPr lang="en-US" dirty="0">
                <a:highlight>
                  <a:srgbClr val="00FFFF"/>
                </a:highlight>
              </a:rPr>
              <a:t>#list comprehension</a:t>
            </a:r>
          </a:p>
          <a:p>
            <a:endParaRPr lang="en-US" dirty="0"/>
          </a:p>
          <a:p>
            <a:r>
              <a:rPr lang="en-US" dirty="0"/>
              <a:t>a=[(</a:t>
            </a:r>
            <a:r>
              <a:rPr lang="en-US" dirty="0" err="1"/>
              <a:t>i,j</a:t>
            </a:r>
            <a:r>
              <a:rPr lang="en-US" dirty="0"/>
              <a:t>) for </a:t>
            </a:r>
            <a:r>
              <a:rPr lang="en-US" dirty="0" err="1"/>
              <a:t>i</a:t>
            </a:r>
            <a:r>
              <a:rPr lang="en-US" dirty="0"/>
              <a:t> in range(5)if(i%2==0) for j in range(5)if(j%2==1)]</a:t>
            </a:r>
          </a:p>
          <a:p>
            <a:r>
              <a:rPr lang="en-US" dirty="0"/>
              <a:t>print(a)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17775F-BD9D-4C44-AD76-7E1BF2DC5C5E}"/>
              </a:ext>
            </a:extLst>
          </p:cNvPr>
          <p:cNvSpPr txBox="1"/>
          <p:nvPr/>
        </p:nvSpPr>
        <p:spPr>
          <a:xfrm>
            <a:off x="7901609" y="1311965"/>
            <a:ext cx="42042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output</a:t>
            </a:r>
          </a:p>
          <a:p>
            <a:r>
              <a:rPr lang="en-US" dirty="0">
                <a:highlight>
                  <a:srgbClr val="FFFF00"/>
                </a:highlight>
              </a:rPr>
              <a:t>[(0, 1), (0, 3), (2, 1), (2, 3), (4, 1), (4, 3)]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20D01B-4F59-4990-9DAD-CDBC459F62E6}"/>
              </a:ext>
            </a:extLst>
          </p:cNvPr>
          <p:cNvSpPr txBox="1"/>
          <p:nvPr/>
        </p:nvSpPr>
        <p:spPr>
          <a:xfrm>
            <a:off x="8002941" y="4962939"/>
            <a:ext cx="4102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r>
              <a:rPr lang="en-US" dirty="0">
                <a:highlight>
                  <a:srgbClr val="FFFF00"/>
                </a:highlight>
              </a:rPr>
              <a:t>output</a:t>
            </a:r>
          </a:p>
          <a:p>
            <a:r>
              <a:rPr lang="en-US" dirty="0">
                <a:highlight>
                  <a:srgbClr val="FFFF00"/>
                </a:highlight>
              </a:rPr>
              <a:t>[(0, 1), (0, 3), (2, 1), (2, 3), (4, 1), (4, 3)]</a:t>
            </a:r>
          </a:p>
          <a:p>
            <a:r>
              <a:rPr lang="en-US" dirty="0">
                <a:highlight>
                  <a:srgbClr val="FFFF00"/>
                </a:highlight>
              </a:rPr>
              <a:t>'''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87939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126</TotalTime>
  <Words>1910</Words>
  <Application>Microsoft Office PowerPoint</Application>
  <PresentationFormat>Widescreen</PresentationFormat>
  <Paragraphs>291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Calibri Light</vt:lpstr>
      <vt:lpstr>Rockwell</vt:lpstr>
      <vt:lpstr>Wingdings</vt:lpstr>
      <vt:lpstr>Atlas</vt:lpstr>
      <vt:lpstr>Data Structure-Linear List</vt:lpstr>
      <vt:lpstr>Data Structure</vt:lpstr>
      <vt:lpstr>List Comprehensions</vt:lpstr>
      <vt:lpstr>Example of list comprehension </vt:lpstr>
      <vt:lpstr>Examples of list comprehension (if condition)</vt:lpstr>
      <vt:lpstr>Examples of list comprehension (if condition)</vt:lpstr>
      <vt:lpstr>Examples of list comprehension (if  else condition)</vt:lpstr>
      <vt:lpstr>Examples of list comprehension (Nested Loop)</vt:lpstr>
      <vt:lpstr>Examples of list comprehension (in Nested Loop ,if condition)</vt:lpstr>
      <vt:lpstr>Nested List</vt:lpstr>
      <vt:lpstr>2 D List  (2 dimensional List)</vt:lpstr>
      <vt:lpstr>Creating 2 D List</vt:lpstr>
      <vt:lpstr>Traversing 2 D List</vt:lpstr>
      <vt:lpstr>Changing/Accessing single element in a 2d list</vt:lpstr>
      <vt:lpstr>Slicing of 2d LIst</vt:lpstr>
      <vt:lpstr>Slicing of 2d LIst</vt:lpstr>
      <vt:lpstr>Linear list</vt:lpstr>
      <vt:lpstr>Traversing a Linear list</vt:lpstr>
      <vt:lpstr>Find a particular element in a linear list</vt:lpstr>
      <vt:lpstr>Search an element and insert new element at the position</vt:lpstr>
      <vt:lpstr>Search element using binary search and delete element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Structure-Linear List</dc:title>
  <dc:creator>Pallavi S</dc:creator>
  <cp:lastModifiedBy>Pallavi S</cp:lastModifiedBy>
  <cp:revision>17</cp:revision>
  <dcterms:created xsi:type="dcterms:W3CDTF">2020-06-13T13:13:32Z</dcterms:created>
  <dcterms:modified xsi:type="dcterms:W3CDTF">2020-06-16T04:36:31Z</dcterms:modified>
</cp:coreProperties>
</file>